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4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iGLdLPxE/97bo80bmuu+A==" hashData="4BkBNZ8fXmRl4O7rVZA2dJS1pZqAiY8te/3JmBxiP6oi1NHIreKaSrpBQcLetRGvVtW0IhuhckOu7J/4L+Na1A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/>
    <p:restoredTop sz="94648"/>
  </p:normalViewPr>
  <p:slideViewPr>
    <p:cSldViewPr snapToGrid="0">
      <p:cViewPr varScale="1">
        <p:scale>
          <a:sx n="117" d="100"/>
          <a:sy n="117" d="100"/>
        </p:scale>
        <p:origin x="48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537E22F-460F-65A6-F042-D498F26BDB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717C6F-FD98-FE87-7AC3-B1365716F3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343BE-8298-CD42-B1BE-1B4FDDFD46AF}" type="datetimeFigureOut">
              <a:rPr lang="es-ES" smtClean="0"/>
              <a:t>16/11/23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90F5EE-A2EB-CE4C-83E2-E44571DC3B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E61923-C8B3-CCEE-E350-FAACAD3F01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4CA13-2CDC-CC4A-8AD4-C4D661CF48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899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1E5CB-1C4C-F846-B5C1-36DAFB1B717C}" type="datetimeFigureOut">
              <a:rPr lang="es-ES" smtClean="0"/>
              <a:t>16/11/23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9C15D-EEE1-7C4C-B831-D3BE1E33AB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89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C15D-EEE1-7C4C-B831-D3BE1E33AB3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29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89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lumMod val="5000"/>
                <a:lumOff val="95000"/>
              </a:schemeClr>
            </a:gs>
            <a:gs pos="78000">
              <a:schemeClr val="accent1">
                <a:lumMod val="45000"/>
                <a:lumOff val="55000"/>
                <a:alpha val="81302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dibujo de una persona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99B9B1B9-0FB8-9150-07F4-423BBF42C2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071563" cy="107156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3CEA833-5450-5851-3FAB-FED1C916F3CD}"/>
              </a:ext>
            </a:extLst>
          </p:cNvPr>
          <p:cNvSpPr txBox="1"/>
          <p:nvPr userDrawn="1"/>
        </p:nvSpPr>
        <p:spPr>
          <a:xfrm>
            <a:off x="1456982" y="243393"/>
            <a:ext cx="82296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dirty="0"/>
              <a:t>Hipoteca Inversa: Un nuevo “abuso” bancario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BC4931-5E45-5E79-DC33-5F600472B5F2}"/>
              </a:ext>
            </a:extLst>
          </p:cNvPr>
          <p:cNvSpPr txBox="1"/>
          <p:nvPr userDrawn="1"/>
        </p:nvSpPr>
        <p:spPr>
          <a:xfrm>
            <a:off x="10072002" y="243393"/>
            <a:ext cx="18726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i="1" dirty="0"/>
              <a:t>Comisión de Legal</a:t>
            </a:r>
          </a:p>
          <a:p>
            <a:pPr algn="ctr"/>
            <a:r>
              <a:rPr lang="es-ES" sz="1600" i="1" dirty="0"/>
              <a:t>Noviembre-2023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798F067-A0A6-DCFA-FD12-769C4BD93A0D}"/>
              </a:ext>
            </a:extLst>
          </p:cNvPr>
          <p:cNvCxnSpPr>
            <a:cxnSpLocks/>
          </p:cNvCxnSpPr>
          <p:nvPr userDrawn="1"/>
        </p:nvCxnSpPr>
        <p:spPr>
          <a:xfrm>
            <a:off x="0" y="107156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Un dibujo de una señal de alto&#10;&#10;Descripción generada automáticamente con confianza baja">
            <a:extLst>
              <a:ext uri="{FF2B5EF4-FFF2-40B4-BE49-F238E27FC236}">
                <a16:creationId xmlns:a16="http://schemas.microsoft.com/office/drawing/2014/main" id="{453EF35E-A713-C68D-4E60-F6C320B6C9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7710452" y="2280369"/>
            <a:ext cx="4239501" cy="433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1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F2CD0DB-E08B-AD6F-2185-B1086CCF4A68}"/>
              </a:ext>
            </a:extLst>
          </p:cNvPr>
          <p:cNvSpPr txBox="1"/>
          <p:nvPr/>
        </p:nvSpPr>
        <p:spPr>
          <a:xfrm>
            <a:off x="510989" y="1371600"/>
            <a:ext cx="222727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" sz="2400" dirty="0"/>
              <a:t>¿Por qué ahora?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FFEC1-3D35-65E0-AB8F-1EDC00AD0DB0}"/>
              </a:ext>
            </a:extLst>
          </p:cNvPr>
          <p:cNvSpPr txBox="1"/>
          <p:nvPr/>
        </p:nvSpPr>
        <p:spPr>
          <a:xfrm>
            <a:off x="3186953" y="1371600"/>
            <a:ext cx="8185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La ley que la desarrolla es la </a:t>
            </a:r>
            <a:r>
              <a:rPr lang="es-ES" sz="2400" b="1" dirty="0"/>
              <a:t>41/2007. </a:t>
            </a:r>
            <a:r>
              <a:rPr lang="es-E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Orden EHA 2899/2011 </a:t>
            </a:r>
            <a:r>
              <a:rPr lang="es-ES" sz="2400" b="1" dirty="0"/>
              <a:t> </a:t>
            </a:r>
          </a:p>
          <a:p>
            <a:pPr algn="ctr"/>
            <a:r>
              <a:rPr lang="es-ES" sz="2400" b="1"/>
              <a:t>¡¡NUNCA </a:t>
            </a:r>
            <a:r>
              <a:rPr lang="es-ES" sz="2400" b="1" dirty="0"/>
              <a:t>INTERESÓ a </a:t>
            </a:r>
            <a:r>
              <a:rPr lang="es-ES" sz="2400" b="1"/>
              <a:t>la BANCA!!</a:t>
            </a:r>
            <a:endParaRPr lang="es-ES" sz="2400" dirty="0"/>
          </a:p>
        </p:txBody>
      </p:sp>
      <p:pic>
        <p:nvPicPr>
          <p:cNvPr id="8" name="Imagen 7" descr="Imagen que contiene interior, cuchillo&#10;&#10;Descripción generada automáticamente">
            <a:extLst>
              <a:ext uri="{FF2B5EF4-FFF2-40B4-BE49-F238E27FC236}">
                <a16:creationId xmlns:a16="http://schemas.microsoft.com/office/drawing/2014/main" id="{44DBE08C-413C-19CC-EF85-C0846D1CC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19" y="4096941"/>
            <a:ext cx="7772400" cy="204832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1B2AECC-9A51-9FB9-E786-05172D71D189}"/>
              </a:ext>
            </a:extLst>
          </p:cNvPr>
          <p:cNvSpPr txBox="1"/>
          <p:nvPr/>
        </p:nvSpPr>
        <p:spPr>
          <a:xfrm>
            <a:off x="8295403" y="6145263"/>
            <a:ext cx="268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Fuente: </a:t>
            </a:r>
            <a:r>
              <a:rPr lang="es-ES" dirty="0" err="1"/>
              <a:t>cincodias.elpais.es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6FF1CD-2528-D449-7720-31CB22526314}"/>
              </a:ext>
            </a:extLst>
          </p:cNvPr>
          <p:cNvSpPr txBox="1"/>
          <p:nvPr/>
        </p:nvSpPr>
        <p:spPr>
          <a:xfrm>
            <a:off x="3205019" y="2149495"/>
            <a:ext cx="76200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Hasta ahora sólo lo comercializaba: EBN (Banca de Negocios), Grupo Retiro, Santa Lucía, Óptima mayores...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De hecho, la gran Banca y aseguradoras no se han interesado hasta este año apareciendo una gran campaña publicitaria en medios empezando por EL GRUPO SANTANDER Y MAPFRE.</a:t>
            </a:r>
          </a:p>
        </p:txBody>
      </p:sp>
    </p:spTree>
    <p:extLst>
      <p:ext uri="{BB962C8B-B14F-4D97-AF65-F5344CB8AC3E}">
        <p14:creationId xmlns:p14="http://schemas.microsoft.com/office/powerpoint/2010/main" val="1131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B123675-58D3-2DB7-9CA7-7514C8B8AD61}"/>
              </a:ext>
            </a:extLst>
          </p:cNvPr>
          <p:cNvSpPr txBox="1"/>
          <p:nvPr/>
        </p:nvSpPr>
        <p:spPr>
          <a:xfrm>
            <a:off x="510988" y="1143000"/>
            <a:ext cx="149496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" sz="2400" dirty="0"/>
              <a:t>Valoración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4B5D11-EE04-A7D0-B215-91E7B388BDD9}"/>
              </a:ext>
            </a:extLst>
          </p:cNvPr>
          <p:cNvSpPr txBox="1"/>
          <p:nvPr/>
        </p:nvSpPr>
        <p:spPr>
          <a:xfrm>
            <a:off x="878541" y="1721223"/>
            <a:ext cx="104349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S" sz="2400" b="1" dirty="0">
                <a:sym typeface="Wingdings" pitchFamily="2" charset="2"/>
              </a:rPr>
              <a:t>No era un instrumento “apetecible” por la banca </a:t>
            </a:r>
            <a:r>
              <a:rPr lang="es-ES" sz="2400" dirty="0">
                <a:sym typeface="Wingdings" pitchFamily="2" charset="2"/>
              </a:rPr>
              <a:t>hasta época muy reciente.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b="1" dirty="0">
                <a:sym typeface="Wingdings" pitchFamily="2" charset="2"/>
              </a:rPr>
              <a:t>Se ha convertido en “interesante” para la banca en el momento en que han confluido </a:t>
            </a:r>
            <a:r>
              <a:rPr lang="es-ES" sz="2400" dirty="0">
                <a:sym typeface="Wingdings" pitchFamily="2" charset="2"/>
              </a:rPr>
              <a:t>el descenso en </a:t>
            </a:r>
            <a:r>
              <a:rPr lang="es-ES" sz="2400" dirty="0" err="1">
                <a:sym typeface="Wingdings" pitchFamily="2" charset="2"/>
              </a:rPr>
              <a:t>nº</a:t>
            </a:r>
            <a:r>
              <a:rPr lang="es-ES" sz="2400" dirty="0">
                <a:sym typeface="Wingdings" pitchFamily="2" charset="2"/>
              </a:rPr>
              <a:t> de contratación de hipotecas ‘tradicionales’ por subida tipos de interés, su mayor rentabilidad de la hipoteca inversa por la subida de tipos de interés y por la posibilidad de captar “buenos” inmuebles en zonas de “gentrificación” para sus secciones inmobiliarias.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b="1" dirty="0">
                <a:sym typeface="Wingdings" pitchFamily="2" charset="2"/>
              </a:rPr>
              <a:t>Las rentas obtenidas por los propietarios son muy escasas </a:t>
            </a:r>
            <a:r>
              <a:rPr lang="es-ES" sz="2400" dirty="0">
                <a:sym typeface="Wingdings" pitchFamily="2" charset="2"/>
              </a:rPr>
              <a:t>y “poco complementarias” para la mayoría de los casos posibles. </a:t>
            </a:r>
            <a:r>
              <a:rPr lang="es-ES" sz="2400" b="1" dirty="0">
                <a:sym typeface="Wingdings" pitchFamily="2" charset="2"/>
              </a:rPr>
              <a:t>En todo caso son mínimas para viviendas tasadas por debajo de 250.000€</a:t>
            </a:r>
            <a:r>
              <a:rPr lang="es-ES" sz="2400" dirty="0">
                <a:sym typeface="Wingdings" pitchFamily="2" charset="2"/>
              </a:rPr>
              <a:t> . Además, la hipótesis de que siempre se revaloriza el valor de las viviendas con los años, no es cierta.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b="1" dirty="0">
                <a:sym typeface="Wingdings" pitchFamily="2" charset="2"/>
              </a:rPr>
              <a:t>El banco siempre ‘seleccionará’ las viviendas que le convengan </a:t>
            </a:r>
            <a:r>
              <a:rPr lang="es-ES" sz="2400" dirty="0">
                <a:sym typeface="Wingdings" pitchFamily="2" charset="2"/>
              </a:rPr>
              <a:t>en función de la edad, el barrio y posibles herederos del beneficiario, </a:t>
            </a:r>
            <a:r>
              <a:rPr lang="es-ES" sz="2400" b="1" dirty="0">
                <a:sym typeface="Wingdings" pitchFamily="2" charset="2"/>
              </a:rPr>
              <a:t>no tanto por la solvencia financiera de los herederos. </a:t>
            </a:r>
          </a:p>
        </p:txBody>
      </p:sp>
    </p:spTree>
    <p:extLst>
      <p:ext uri="{BB962C8B-B14F-4D97-AF65-F5344CB8AC3E}">
        <p14:creationId xmlns:p14="http://schemas.microsoft.com/office/powerpoint/2010/main" val="279289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6C9C80-DA8D-644C-48CF-3187CF5D950D}"/>
              </a:ext>
            </a:extLst>
          </p:cNvPr>
          <p:cNvSpPr txBox="1"/>
          <p:nvPr/>
        </p:nvSpPr>
        <p:spPr>
          <a:xfrm>
            <a:off x="510988" y="1143000"/>
            <a:ext cx="190533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" sz="2400" dirty="0"/>
              <a:t>Valoración (2)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40D05D-F5F9-E6A5-A32E-29614C5A1A93}"/>
              </a:ext>
            </a:extLst>
          </p:cNvPr>
          <p:cNvSpPr txBox="1"/>
          <p:nvPr/>
        </p:nvSpPr>
        <p:spPr>
          <a:xfrm>
            <a:off x="878541" y="1721223"/>
            <a:ext cx="104349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S" sz="2400" dirty="0">
                <a:sym typeface="Wingdings" pitchFamily="2" charset="2"/>
              </a:rPr>
              <a:t>El hecho de que la carga económica de la hipoteca inversa recaiga sobre los herederos (si los hay) puede favorecer que la </a:t>
            </a:r>
            <a:r>
              <a:rPr lang="es-ES" sz="2400" b="1" dirty="0">
                <a:sym typeface="Wingdings" pitchFamily="2" charset="2"/>
              </a:rPr>
              <a:t>banca se ‘apropie’ de viviendas de alto valor futuro por desinterés de herederos o por alto coste para ellos </a:t>
            </a:r>
            <a:r>
              <a:rPr lang="es-ES" sz="2400" dirty="0">
                <a:sym typeface="Wingdings" pitchFamily="2" charset="2"/>
              </a:rPr>
              <a:t>(caso de no consanguineidad)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b="1" dirty="0">
                <a:sym typeface="Wingdings" pitchFamily="2" charset="2"/>
              </a:rPr>
              <a:t>La rentabilidad del producto es muy alta para la banca</a:t>
            </a:r>
            <a:r>
              <a:rPr lang="es-ES" sz="2400" dirty="0">
                <a:sym typeface="Wingdings" pitchFamily="2" charset="2"/>
              </a:rPr>
              <a:t>. Si se cumplen los plazos pactados el beneficiario recibiría alrededor del 40% del valor de tasación, pero la deuda generada alcanzaría el 90% del mismo y, en todo caso, supondría casi tres veces la cantidad percibida.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b="1" dirty="0">
                <a:sym typeface="Wingdings" pitchFamily="2" charset="2"/>
              </a:rPr>
              <a:t>Al ir dirigida a población mayor, por definición vulnerable</a:t>
            </a:r>
            <a:r>
              <a:rPr lang="es-ES" sz="2400" dirty="0">
                <a:sym typeface="Wingdings" pitchFamily="2" charset="2"/>
              </a:rPr>
              <a:t>, la información de cuantías, intereses, escenarios </a:t>
            </a:r>
            <a:r>
              <a:rPr lang="es-ES" sz="2400" dirty="0" err="1">
                <a:sym typeface="Wingdings" pitchFamily="2" charset="2"/>
              </a:rPr>
              <a:t>periódos</a:t>
            </a:r>
            <a:r>
              <a:rPr lang="es-ES" sz="2400" dirty="0">
                <a:sym typeface="Wingdings" pitchFamily="2" charset="2"/>
              </a:rPr>
              <a:t> de deuda, será de difícil ‘comprensión’ en toda su significación. Esto </a:t>
            </a:r>
            <a:r>
              <a:rPr lang="es-ES" sz="2400" b="1" dirty="0">
                <a:sym typeface="Wingdings" pitchFamily="2" charset="2"/>
              </a:rPr>
              <a:t>unido a la ‘gran’ idea de que el beneficiario no tendrá que devolver la deuda, puede generar nuevos abusos bancarios como ligado al mercado hipotecario: </a:t>
            </a:r>
            <a:r>
              <a:rPr lang="es-ES" sz="2400" b="1" dirty="0" err="1">
                <a:sym typeface="Wingdings" pitchFamily="2" charset="2"/>
              </a:rPr>
              <a:t>subprime</a:t>
            </a:r>
            <a:r>
              <a:rPr lang="es-ES" sz="2400" b="1" dirty="0">
                <a:sym typeface="Wingdings" pitchFamily="2" charset="2"/>
              </a:rPr>
              <a:t>, cláusulas suelo, IRPF, etc..</a:t>
            </a:r>
          </a:p>
        </p:txBody>
      </p:sp>
    </p:spTree>
    <p:extLst>
      <p:ext uri="{BB962C8B-B14F-4D97-AF65-F5344CB8AC3E}">
        <p14:creationId xmlns:p14="http://schemas.microsoft.com/office/powerpoint/2010/main" val="289782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708436C-08EB-B1C4-FC34-565ABAE0AFAD}"/>
              </a:ext>
            </a:extLst>
          </p:cNvPr>
          <p:cNvSpPr txBox="1"/>
          <p:nvPr/>
        </p:nvSpPr>
        <p:spPr>
          <a:xfrm>
            <a:off x="510988" y="1143000"/>
            <a:ext cx="190533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" sz="2400" dirty="0"/>
              <a:t>Valoración (3)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06B01B-7A46-6551-8BE1-C613B35AE87F}"/>
              </a:ext>
            </a:extLst>
          </p:cNvPr>
          <p:cNvSpPr txBox="1"/>
          <p:nvPr/>
        </p:nvSpPr>
        <p:spPr>
          <a:xfrm>
            <a:off x="878541" y="1721223"/>
            <a:ext cx="104349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S" sz="2400" dirty="0">
                <a:sym typeface="Wingdings" pitchFamily="2" charset="2"/>
              </a:rPr>
              <a:t>En todo caso, hay otras fórmulas de rentabilizar la vivienda propia como son la </a:t>
            </a:r>
            <a:r>
              <a:rPr lang="es-ES" sz="2400" b="1" dirty="0">
                <a:sym typeface="Wingdings" pitchFamily="2" charset="2"/>
              </a:rPr>
              <a:t>‘vivienda inversa’ </a:t>
            </a:r>
            <a:r>
              <a:rPr lang="es-ES" sz="2400" dirty="0">
                <a:sym typeface="Wingdings" pitchFamily="2" charset="2"/>
              </a:rPr>
              <a:t>y la venta de la </a:t>
            </a:r>
            <a:r>
              <a:rPr lang="es-ES" sz="2400" b="1" dirty="0">
                <a:sym typeface="Wingdings" pitchFamily="2" charset="2"/>
              </a:rPr>
              <a:t>“nuda propiedad”</a:t>
            </a:r>
            <a:r>
              <a:rPr lang="es-ES" sz="2400" dirty="0">
                <a:sym typeface="Wingdings" pitchFamily="2" charset="2"/>
              </a:rPr>
              <a:t>, así como la propia venta a precio de mercado, aunque implique traslado y alquiler. Es cuestión de estudiar lo más ventajoso.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b="1" dirty="0">
                <a:sym typeface="Wingdings" pitchFamily="2" charset="2"/>
              </a:rPr>
              <a:t>Desde COESPE denunciamos el excesivo “beneficio” para la banca que supone la configuración de la Hipoteca Inversa y la posibilidad de que supongan un nuevo abuso bancario que afectará fundamentalmente a personas mayores con bajas </a:t>
            </a:r>
            <a:r>
              <a:rPr lang="es-ES" sz="2400" b="1">
                <a:sym typeface="Wingdings" pitchFamily="2" charset="2"/>
              </a:rPr>
              <a:t>rentas o pensiones </a:t>
            </a:r>
            <a:r>
              <a:rPr lang="es-ES" sz="2400" b="1" dirty="0">
                <a:sym typeface="Wingdings" pitchFamily="2" charset="2"/>
              </a:rPr>
              <a:t>y sin formación financiera.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D6E4CC-166E-18FE-A94A-F739337B2487}"/>
              </a:ext>
            </a:extLst>
          </p:cNvPr>
          <p:cNvSpPr txBox="1"/>
          <p:nvPr/>
        </p:nvSpPr>
        <p:spPr>
          <a:xfrm>
            <a:off x="878540" y="4768211"/>
            <a:ext cx="104349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Esta es la información real y la valoración de COESPE, la decisión corresponde al propietario/a. </a:t>
            </a:r>
          </a:p>
          <a:p>
            <a:pPr algn="ctr"/>
            <a:r>
              <a:rPr lang="es-ES" sz="2800" b="1" dirty="0"/>
              <a:t>GOBIERNE QUIEN GOBIERNE, LAS PENSIONES PÚBLICAS Y TODO EL SECTOR PÚBLICO SE DEFIENDEN</a:t>
            </a:r>
          </a:p>
        </p:txBody>
      </p:sp>
    </p:spTree>
    <p:extLst>
      <p:ext uri="{BB962C8B-B14F-4D97-AF65-F5344CB8AC3E}">
        <p14:creationId xmlns:p14="http://schemas.microsoft.com/office/powerpoint/2010/main" val="84195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69CBB5CF-3482-1A3D-2536-E4F9285C0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68" y="1163171"/>
            <a:ext cx="5916332" cy="3832383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36F00B8A-E3D0-293F-E61C-A314D096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932" y="4793817"/>
            <a:ext cx="7772400" cy="20641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7D80110-3542-E60D-1F86-9C2ACEEA16CA}"/>
              </a:ext>
            </a:extLst>
          </p:cNvPr>
          <p:cNvSpPr txBox="1"/>
          <p:nvPr/>
        </p:nvSpPr>
        <p:spPr>
          <a:xfrm>
            <a:off x="6096000" y="2793828"/>
            <a:ext cx="253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Fuente: INE- agosto 2023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9FC12F-72FB-C5F9-7486-E323719CF256}"/>
              </a:ext>
            </a:extLst>
          </p:cNvPr>
          <p:cNvSpPr txBox="1"/>
          <p:nvPr/>
        </p:nvSpPr>
        <p:spPr>
          <a:xfrm>
            <a:off x="1003853" y="5557445"/>
            <a:ext cx="323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Fuente: </a:t>
            </a:r>
            <a:r>
              <a:rPr lang="es-ES" dirty="0" err="1"/>
              <a:t>eleconomista.es</a:t>
            </a:r>
            <a:r>
              <a:rPr lang="es-ES" dirty="0"/>
              <a:t>. 9-2023</a:t>
            </a:r>
          </a:p>
        </p:txBody>
      </p:sp>
    </p:spTree>
    <p:extLst>
      <p:ext uri="{BB962C8B-B14F-4D97-AF65-F5344CB8AC3E}">
        <p14:creationId xmlns:p14="http://schemas.microsoft.com/office/powerpoint/2010/main" val="235529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&#10;&#10;Descripción generada automáticamente">
            <a:extLst>
              <a:ext uri="{FF2B5EF4-FFF2-40B4-BE49-F238E27FC236}">
                <a16:creationId xmlns:a16="http://schemas.microsoft.com/office/drawing/2014/main" id="{DB72C073-BB30-E099-9D00-6CC7C2C2C2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3" y="1184628"/>
            <a:ext cx="8766600" cy="2490023"/>
          </a:xfrm>
          <a:prstGeom prst="rect">
            <a:avLst/>
          </a:prstGeom>
        </p:spPr>
      </p:pic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9CD5C63-1B97-9CCC-1FF0-D76F80016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793" y="4041542"/>
            <a:ext cx="8616724" cy="27716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ED2E73-0E15-E166-C891-5D8B948BD2E8}"/>
              </a:ext>
            </a:extLst>
          </p:cNvPr>
          <p:cNvSpPr txBox="1"/>
          <p:nvPr/>
        </p:nvSpPr>
        <p:spPr>
          <a:xfrm>
            <a:off x="8648008" y="2060308"/>
            <a:ext cx="349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Fuente: </a:t>
            </a:r>
            <a:r>
              <a:rPr lang="es-ES" dirty="0" err="1"/>
              <a:t>diariodesevilla</a:t>
            </a:r>
            <a:r>
              <a:rPr lang="es-ES" dirty="0"/>
              <a:t>. 25-10-2023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CC9B091-2B52-6DFC-4E61-A3EB45F90AB6}"/>
              </a:ext>
            </a:extLst>
          </p:cNvPr>
          <p:cNvSpPr txBox="1"/>
          <p:nvPr/>
        </p:nvSpPr>
        <p:spPr>
          <a:xfrm>
            <a:off x="419660" y="4946471"/>
            <a:ext cx="310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Fuente: </a:t>
            </a:r>
            <a:r>
              <a:rPr lang="es-ES" dirty="0" err="1"/>
              <a:t>eldiario.es</a:t>
            </a:r>
            <a:r>
              <a:rPr lang="es-ES" dirty="0"/>
              <a:t>  31-10-2023</a:t>
            </a:r>
          </a:p>
        </p:txBody>
      </p:sp>
    </p:spTree>
    <p:extLst>
      <p:ext uri="{BB962C8B-B14F-4D97-AF65-F5344CB8AC3E}">
        <p14:creationId xmlns:p14="http://schemas.microsoft.com/office/powerpoint/2010/main" val="226267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BA5B895C-335B-EBAF-177D-507BCE24E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79" y="3294530"/>
            <a:ext cx="5127522" cy="3200400"/>
          </a:xfrm>
          <a:prstGeom prst="rect">
            <a:avLst/>
          </a:prstGeom>
        </p:spPr>
      </p:pic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B3EF1FA1-255F-9AB3-B602-5C6AF7521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79" y="1332959"/>
            <a:ext cx="9115332" cy="186744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79FA8AC-5B52-2351-55E3-B283D77B92DB}"/>
              </a:ext>
            </a:extLst>
          </p:cNvPr>
          <p:cNvSpPr txBox="1"/>
          <p:nvPr/>
        </p:nvSpPr>
        <p:spPr>
          <a:xfrm>
            <a:off x="5710520" y="3294530"/>
            <a:ext cx="5755341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2000" dirty="0"/>
              <a:t>Liquidez, beneficio, descenso producto tradicional, posibilidad de nuevo nicho de negocio con muchos clientes potenciales</a:t>
            </a:r>
            <a:r>
              <a:rPr lang="es-ES" sz="2000" dirty="0">
                <a:sym typeface="Wingdings" pitchFamily="2" charset="2"/>
              </a:rPr>
              <a:t> </a:t>
            </a:r>
            <a:r>
              <a:rPr lang="es-ES" sz="2000" b="1" dirty="0">
                <a:sym typeface="Wingdings" pitchFamily="2" charset="2"/>
              </a:rPr>
              <a:t>BÚSQUEDA NUEVO PRODUCTO ALTA RENTABILIDAD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sz="2000" b="1" dirty="0">
                <a:sym typeface="Wingdings" pitchFamily="2" charset="2"/>
              </a:rPr>
              <a:t>Inmediata: </a:t>
            </a:r>
            <a:r>
              <a:rPr lang="es-ES" sz="2000" b="1" u="sng" dirty="0">
                <a:sym typeface="Wingdings" pitchFamily="2" charset="2"/>
              </a:rPr>
              <a:t>Interés mayor </a:t>
            </a:r>
            <a:r>
              <a:rPr lang="es-ES" sz="2000" dirty="0">
                <a:sym typeface="Wingdings" pitchFamily="2" charset="2"/>
              </a:rPr>
              <a:t>que la Hipoteca ”normal” con vencimiento en “pocos” años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sz="2000" dirty="0">
                <a:sym typeface="Wingdings" pitchFamily="2" charset="2"/>
              </a:rPr>
              <a:t>Futura: Aplicable a </a:t>
            </a:r>
            <a:r>
              <a:rPr lang="es-ES" sz="2000" b="1" dirty="0">
                <a:sym typeface="Wingdings" pitchFamily="2" charset="2"/>
              </a:rPr>
              <a:t>inmuebles de alta revalorización por “gentrificación”</a:t>
            </a:r>
            <a:endParaRPr lang="es-ES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A428058-FBE7-4BBC-1FC8-9514A272CEE1}"/>
              </a:ext>
            </a:extLst>
          </p:cNvPr>
          <p:cNvSpPr txBox="1"/>
          <p:nvPr/>
        </p:nvSpPr>
        <p:spPr>
          <a:xfrm>
            <a:off x="4371773" y="6125598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Fuente: INE</a:t>
            </a:r>
          </a:p>
        </p:txBody>
      </p:sp>
    </p:spTree>
    <p:extLst>
      <p:ext uri="{BB962C8B-B14F-4D97-AF65-F5344CB8AC3E}">
        <p14:creationId xmlns:p14="http://schemas.microsoft.com/office/powerpoint/2010/main" val="41398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A0F46C-A234-EFE5-39D0-9C49F052B002}"/>
              </a:ext>
            </a:extLst>
          </p:cNvPr>
          <p:cNvSpPr txBox="1"/>
          <p:nvPr/>
        </p:nvSpPr>
        <p:spPr>
          <a:xfrm>
            <a:off x="510989" y="1371600"/>
            <a:ext cx="380104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" sz="2400" dirty="0"/>
              <a:t>Requisitos/Características (1)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DB6D239-15E9-045B-46CC-247099CF7E24}"/>
              </a:ext>
            </a:extLst>
          </p:cNvPr>
          <p:cNvSpPr txBox="1"/>
          <p:nvPr/>
        </p:nvSpPr>
        <p:spPr>
          <a:xfrm>
            <a:off x="878541" y="2164976"/>
            <a:ext cx="104349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S" sz="2400" dirty="0"/>
              <a:t>Dirigido a: Personas </a:t>
            </a:r>
            <a:r>
              <a:rPr lang="es-ES" sz="2400" b="1" dirty="0"/>
              <a:t>mayores 65</a:t>
            </a:r>
            <a:r>
              <a:rPr lang="es-ES" sz="2400" b="1" baseline="30000" dirty="0"/>
              <a:t>(*)</a:t>
            </a:r>
            <a:r>
              <a:rPr lang="es-ES" sz="2400" b="1" dirty="0"/>
              <a:t> años ya propietarias de viviendas </a:t>
            </a:r>
            <a:r>
              <a:rPr lang="es-ES" sz="2400" dirty="0"/>
              <a:t>(1º o 2as residencia), </a:t>
            </a:r>
            <a:r>
              <a:rPr lang="es-ES" sz="2400" b="1" dirty="0"/>
              <a:t>libres de cargas</a:t>
            </a:r>
            <a:r>
              <a:rPr lang="es-ES" sz="2400" dirty="0"/>
              <a:t>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dirty="0"/>
              <a:t>En realidad: </a:t>
            </a:r>
            <a:r>
              <a:rPr lang="es-ES" sz="2400" b="1" dirty="0"/>
              <a:t>Préstamo con garantía hipotecaria </a:t>
            </a:r>
            <a:r>
              <a:rPr lang="es-ES" sz="2400" dirty="0"/>
              <a:t>con interés, cantidad total tasada (capital a prestar)  y plazo determinado en </a:t>
            </a:r>
            <a:r>
              <a:rPr lang="es-ES" sz="2400" b="1" dirty="0"/>
              <a:t>función de la edad de la/s personas propietarias y la política comercial del banco.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dirty="0"/>
              <a:t>Fundamental: </a:t>
            </a:r>
            <a:r>
              <a:rPr lang="es-ES" sz="2400" b="1" dirty="0"/>
              <a:t>El prestatario o último beneficiario no ha de devolver el ”préstamo” </a:t>
            </a:r>
            <a:r>
              <a:rPr lang="es-ES" sz="2400" dirty="0"/>
              <a:t>(si no quiere cancelarlo antes del vencimiento)</a:t>
            </a:r>
            <a:r>
              <a:rPr lang="es-ES" sz="2400" b="1" dirty="0"/>
              <a:t>. A su fallecimiento, quienes hereden han de hacerse cargo del saldo correspondiente </a:t>
            </a:r>
            <a:r>
              <a:rPr lang="es-ES" sz="2400" dirty="0"/>
              <a:t>(</a:t>
            </a:r>
            <a:r>
              <a:rPr lang="es-ES" sz="2200" dirty="0"/>
              <a:t>más o menos cuantía según los años que hayan transcurrido desde que se constituyó</a:t>
            </a:r>
            <a:r>
              <a:rPr lang="es-ES" sz="2400" dirty="0"/>
              <a:t>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C40AF5-8874-D163-2C8F-ADB4512E8D2C}"/>
              </a:ext>
            </a:extLst>
          </p:cNvPr>
          <p:cNvSpPr txBox="1"/>
          <p:nvPr/>
        </p:nvSpPr>
        <p:spPr>
          <a:xfrm>
            <a:off x="1498600" y="6045200"/>
            <a:ext cx="703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baseline="30000" dirty="0"/>
              <a:t>(*)</a:t>
            </a:r>
            <a:r>
              <a:rPr lang="es-ES" i="1" dirty="0"/>
              <a:t>O menor de 65 años con “dependencia” o discapacidad del 33% o más</a:t>
            </a:r>
          </a:p>
        </p:txBody>
      </p:sp>
    </p:spTree>
    <p:extLst>
      <p:ext uri="{BB962C8B-B14F-4D97-AF65-F5344CB8AC3E}">
        <p14:creationId xmlns:p14="http://schemas.microsoft.com/office/powerpoint/2010/main" val="64740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5E7FAC-9C19-5536-9D8B-19D5069BC97A}"/>
              </a:ext>
            </a:extLst>
          </p:cNvPr>
          <p:cNvSpPr txBox="1"/>
          <p:nvPr/>
        </p:nvSpPr>
        <p:spPr>
          <a:xfrm>
            <a:off x="510989" y="1371600"/>
            <a:ext cx="380104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" sz="2400" dirty="0"/>
              <a:t>Requisitos/Características (2)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A7104F-1831-C74B-7E2E-000581912F8F}"/>
              </a:ext>
            </a:extLst>
          </p:cNvPr>
          <p:cNvSpPr txBox="1"/>
          <p:nvPr/>
        </p:nvSpPr>
        <p:spPr>
          <a:xfrm>
            <a:off x="878541" y="2164976"/>
            <a:ext cx="104349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S" sz="2400" b="1" dirty="0"/>
              <a:t>Tipo de interés</a:t>
            </a:r>
            <a:r>
              <a:rPr lang="es-ES" sz="2400" dirty="0"/>
              <a:t>. Más alto que el hipotecario “normal” (ahora: </a:t>
            </a:r>
            <a:r>
              <a:rPr lang="es-ES" sz="2400" b="1" dirty="0"/>
              <a:t>5,5%-6%</a:t>
            </a:r>
            <a:r>
              <a:rPr lang="es-ES" sz="2400" dirty="0"/>
              <a:t>)</a:t>
            </a:r>
            <a:endParaRPr lang="es-ES" sz="2400" b="1" dirty="0"/>
          </a:p>
          <a:p>
            <a:pPr marL="342900" indent="-342900">
              <a:buFont typeface="Wingdings" pitchFamily="2" charset="2"/>
              <a:buChar char="q"/>
            </a:pPr>
            <a:r>
              <a:rPr lang="es-ES" sz="2400" b="1" dirty="0"/>
              <a:t>Cantidad total prestada</a:t>
            </a:r>
            <a:r>
              <a:rPr lang="es-ES" sz="2400" dirty="0"/>
              <a:t>: Entre el </a:t>
            </a:r>
            <a:r>
              <a:rPr lang="es-ES" sz="2400" b="1" dirty="0"/>
              <a:t>35%-45% </a:t>
            </a:r>
            <a:r>
              <a:rPr lang="es-ES" sz="2400" dirty="0"/>
              <a:t>valor tasación vivienda.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b="1" dirty="0"/>
              <a:t>Modalidades</a:t>
            </a:r>
            <a:r>
              <a:rPr lang="es-ES" sz="2400" dirty="0"/>
              <a:t> de abono del préstamo (</a:t>
            </a:r>
            <a:r>
              <a:rPr lang="es-ES" sz="2400" b="1" dirty="0"/>
              <a:t>No tributa IRPF</a:t>
            </a:r>
            <a:r>
              <a:rPr lang="es-ES" sz="2400" dirty="0"/>
              <a:t>):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s-ES" sz="2400" dirty="0"/>
              <a:t>Abono único de la cantidad total al inicio del préstamo.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s-ES" sz="2400" dirty="0"/>
              <a:t>Renta temporal (mensual) pactada (10-20-30 años). Desde la 1ª mensualidad o pago inicial se generan intereses.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s-ES" sz="2400" dirty="0"/>
              <a:t>Renta vitalicia (mensual). Mediante la constitución previa de un </a:t>
            </a:r>
            <a:r>
              <a:rPr lang="es-ES" sz="2400" b="1" dirty="0"/>
              <a:t>seguro de renta </a:t>
            </a:r>
            <a:r>
              <a:rPr lang="es-ES" sz="2400" dirty="0"/>
              <a:t>a cargo del prestatario y que entra en funcionamiento una vez agotado el plazo pactado (</a:t>
            </a:r>
            <a:r>
              <a:rPr lang="es-ES" sz="2400" b="1" dirty="0"/>
              <a:t>1,52% </a:t>
            </a:r>
            <a:r>
              <a:rPr lang="es-ES" sz="2400" dirty="0"/>
              <a:t>IRPF).</a:t>
            </a:r>
          </a:p>
        </p:txBody>
      </p:sp>
    </p:spTree>
    <p:extLst>
      <p:ext uri="{BB962C8B-B14F-4D97-AF65-F5344CB8AC3E}">
        <p14:creationId xmlns:p14="http://schemas.microsoft.com/office/powerpoint/2010/main" val="41768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A41EBC-C6A1-9651-FCF7-15D617791E01}"/>
              </a:ext>
            </a:extLst>
          </p:cNvPr>
          <p:cNvSpPr txBox="1"/>
          <p:nvPr/>
        </p:nvSpPr>
        <p:spPr>
          <a:xfrm>
            <a:off x="510989" y="1371600"/>
            <a:ext cx="380104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" sz="2400" dirty="0"/>
              <a:t>Requisitos/Características (3)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C2ADA7-7A21-9AA4-73F3-C9C909119E3C}"/>
              </a:ext>
            </a:extLst>
          </p:cNvPr>
          <p:cNvSpPr txBox="1"/>
          <p:nvPr/>
        </p:nvSpPr>
        <p:spPr>
          <a:xfrm>
            <a:off x="878541" y="2025908"/>
            <a:ext cx="10820400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S" sz="2400" b="1" dirty="0"/>
              <a:t>Tasación, gastos Notaría, Registro, seguro de daños.. </a:t>
            </a:r>
            <a:r>
              <a:rPr lang="es-ES" sz="2400" b="1" dirty="0">
                <a:sym typeface="Wingdings" pitchFamily="2" charset="2"/>
              </a:rPr>
              <a:t></a:t>
            </a:r>
            <a:r>
              <a:rPr lang="es-ES" sz="2400" b="1" dirty="0"/>
              <a:t>A cargo del prestatario.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b="1" dirty="0"/>
              <a:t>El prestatario sigue sigue siendo propietario vivienda</a:t>
            </a:r>
            <a:r>
              <a:rPr lang="es-ES" sz="2400" b="1" dirty="0">
                <a:sym typeface="Wingdings" pitchFamily="2" charset="2"/>
              </a:rPr>
              <a:t> </a:t>
            </a:r>
            <a:r>
              <a:rPr lang="es-ES" sz="2400" dirty="0">
                <a:sym typeface="Wingdings" pitchFamily="2" charset="2"/>
              </a:rPr>
              <a:t>ha de seguir haciéndose cargo de recibos de servicios y cuotas comunidad, </a:t>
            </a:r>
            <a:r>
              <a:rPr lang="es-ES" sz="2400" b="1" dirty="0">
                <a:sym typeface="Wingdings" pitchFamily="2" charset="2"/>
              </a:rPr>
              <a:t>pero puede venderla </a:t>
            </a:r>
            <a:r>
              <a:rPr lang="es-ES" sz="2400" dirty="0">
                <a:sym typeface="Wingdings" pitchFamily="2" charset="2"/>
              </a:rPr>
              <a:t>(</a:t>
            </a:r>
            <a:r>
              <a:rPr lang="es-ES" sz="2200" dirty="0">
                <a:sym typeface="Wingdings" pitchFamily="2" charset="2"/>
              </a:rPr>
              <a:t>liquidando previamente la hipoteca</a:t>
            </a:r>
            <a:r>
              <a:rPr lang="es-ES" sz="2400" dirty="0">
                <a:sym typeface="Wingdings" pitchFamily="2" charset="2"/>
              </a:rPr>
              <a:t>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b="1" dirty="0">
                <a:sym typeface="Wingdings" pitchFamily="2" charset="2"/>
              </a:rPr>
              <a:t>Exención del IAJD </a:t>
            </a:r>
            <a:r>
              <a:rPr lang="es-ES" sz="2400" dirty="0">
                <a:sym typeface="Wingdings" pitchFamily="2" charset="2"/>
              </a:rPr>
              <a:t>(</a:t>
            </a:r>
            <a:r>
              <a:rPr lang="es-ES" sz="2200" dirty="0">
                <a:sym typeface="Wingdings" pitchFamily="2" charset="2"/>
              </a:rPr>
              <a:t>Impuesto de actos jurídicos y documentados</a:t>
            </a:r>
            <a:r>
              <a:rPr lang="es-ES" sz="2400" dirty="0">
                <a:sym typeface="Wingdings" pitchFamily="2" charset="2"/>
              </a:rPr>
              <a:t>) si es 1ª vivienda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dirty="0">
                <a:sym typeface="Wingdings" pitchFamily="2" charset="2"/>
              </a:rPr>
              <a:t>Cancelación del préstamo sin gastos ni comisiones </a:t>
            </a:r>
            <a:r>
              <a:rPr lang="es-ES" sz="2400" baseline="30000" dirty="0">
                <a:sym typeface="Wingdings" pitchFamily="2" charset="2"/>
              </a:rPr>
              <a:t>(*)</a:t>
            </a:r>
            <a:r>
              <a:rPr lang="es-ES" sz="2400" dirty="0">
                <a:sym typeface="Wingdings" pitchFamily="2" charset="2"/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b="1" dirty="0">
                <a:sym typeface="Wingdings" pitchFamily="2" charset="2"/>
              </a:rPr>
              <a:t>Escenarios al fallecimiento último beneficiario</a:t>
            </a:r>
            <a:r>
              <a:rPr lang="es-ES" sz="2400" dirty="0">
                <a:sym typeface="Wingdings" pitchFamily="2" charset="2"/>
              </a:rPr>
              <a:t>. (Plazo hasta 1 año después)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s-ES" sz="2400" dirty="0">
                <a:sym typeface="Wingdings" pitchFamily="2" charset="2"/>
              </a:rPr>
              <a:t>Herederos liquidan la deuda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s-ES" sz="2400" dirty="0">
                <a:sym typeface="Wingdings" pitchFamily="2" charset="2"/>
              </a:rPr>
              <a:t>Herederos formalizan nuevo préstamo hipotecario “normal” para liquidar deuda.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s-ES" sz="2400" dirty="0">
                <a:sym typeface="Wingdings" pitchFamily="2" charset="2"/>
              </a:rPr>
              <a:t>Herederos NO quieren hacerse cargo de la deuda ( siguiente ficha)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C7D9EB9-665D-6558-C57A-78183897FBCF}"/>
              </a:ext>
            </a:extLst>
          </p:cNvPr>
          <p:cNvSpPr txBox="1"/>
          <p:nvPr/>
        </p:nvSpPr>
        <p:spPr>
          <a:xfrm>
            <a:off x="5489909" y="6550223"/>
            <a:ext cx="6702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(*)Salvo cancelación anticipada antes del fallecimiento en hipotecas inversas a interés fijo)</a:t>
            </a:r>
          </a:p>
        </p:txBody>
      </p:sp>
    </p:spTree>
    <p:extLst>
      <p:ext uri="{BB962C8B-B14F-4D97-AF65-F5344CB8AC3E}">
        <p14:creationId xmlns:p14="http://schemas.microsoft.com/office/powerpoint/2010/main" val="221134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1109456-6C2A-482A-AAEC-D4943370374C}"/>
              </a:ext>
            </a:extLst>
          </p:cNvPr>
          <p:cNvSpPr txBox="1"/>
          <p:nvPr/>
        </p:nvSpPr>
        <p:spPr>
          <a:xfrm>
            <a:off x="510989" y="1371600"/>
            <a:ext cx="380104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" sz="2400" dirty="0"/>
              <a:t>Requisitos/Características (4)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0C32E8-BE02-F86A-3F67-618C9D1749F5}"/>
              </a:ext>
            </a:extLst>
          </p:cNvPr>
          <p:cNvSpPr txBox="1"/>
          <p:nvPr/>
        </p:nvSpPr>
        <p:spPr>
          <a:xfrm>
            <a:off x="878541" y="2164976"/>
            <a:ext cx="104349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S" sz="2400" dirty="0">
                <a:sym typeface="Wingdings" pitchFamily="2" charset="2"/>
              </a:rPr>
              <a:t>Herederos </a:t>
            </a:r>
            <a:r>
              <a:rPr lang="es-ES" sz="2400" b="1" dirty="0">
                <a:sym typeface="Wingdings" pitchFamily="2" charset="2"/>
              </a:rPr>
              <a:t>NO quieren hacerse cargo </a:t>
            </a:r>
            <a:r>
              <a:rPr lang="es-ES" sz="2400" dirty="0">
                <a:sym typeface="Wingdings" pitchFamily="2" charset="2"/>
              </a:rPr>
              <a:t>de la deuda.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S" sz="2400" b="1" dirty="0">
                <a:sym typeface="Wingdings" pitchFamily="2" charset="2"/>
              </a:rPr>
              <a:t>El Banco ejecuta la hipoteca y subasta la vivienda</a:t>
            </a:r>
            <a:r>
              <a:rPr lang="es-ES" sz="2400" dirty="0">
                <a:sym typeface="Wingdings" pitchFamily="2" charset="2"/>
              </a:rPr>
              <a:t>. (El banco es un ‘subastero’ más)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s-ES" sz="2400" dirty="0">
                <a:sym typeface="Wingdings" pitchFamily="2" charset="2"/>
              </a:rPr>
              <a:t>Posibilidades.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s-ES" sz="2400" dirty="0">
                <a:sym typeface="Wingdings" pitchFamily="2" charset="2"/>
              </a:rPr>
              <a:t>Se subasta por </a:t>
            </a:r>
            <a:r>
              <a:rPr lang="es-ES" sz="2400" b="1" dirty="0">
                <a:sym typeface="Wingdings" pitchFamily="2" charset="2"/>
              </a:rPr>
              <a:t>más cuantía </a:t>
            </a:r>
            <a:r>
              <a:rPr lang="es-ES" sz="2400" dirty="0">
                <a:sym typeface="Wingdings" pitchFamily="2" charset="2"/>
              </a:rPr>
              <a:t>de la deuda Los herederos cobran la diferencia.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s-ES" sz="2400" dirty="0">
                <a:sym typeface="Wingdings" pitchFamily="2" charset="2"/>
              </a:rPr>
              <a:t>Se subasta por </a:t>
            </a:r>
            <a:r>
              <a:rPr lang="es-ES" sz="2400" b="1" dirty="0">
                <a:sym typeface="Wingdings" pitchFamily="2" charset="2"/>
              </a:rPr>
              <a:t>menor cuantía </a:t>
            </a:r>
            <a:r>
              <a:rPr lang="es-ES" sz="2400" dirty="0">
                <a:sym typeface="Wingdings" pitchFamily="2" charset="2"/>
              </a:rPr>
              <a:t>de la deuda Los herederos tienen que hacerse cargo de la diferencia (con el límite del resto de la herencia)</a:t>
            </a:r>
          </a:p>
        </p:txBody>
      </p:sp>
    </p:spTree>
    <p:extLst>
      <p:ext uri="{BB962C8B-B14F-4D97-AF65-F5344CB8AC3E}">
        <p14:creationId xmlns:p14="http://schemas.microsoft.com/office/powerpoint/2010/main" val="329025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3C1A3A9-FF6E-E818-8E19-547815515C8B}"/>
              </a:ext>
            </a:extLst>
          </p:cNvPr>
          <p:cNvSpPr txBox="1"/>
          <p:nvPr/>
        </p:nvSpPr>
        <p:spPr>
          <a:xfrm>
            <a:off x="18109" y="1095539"/>
            <a:ext cx="523220" cy="5593911"/>
          </a:xfrm>
          <a:prstGeom prst="rect">
            <a:avLst/>
          </a:prstGeom>
          <a:solidFill>
            <a:srgbClr val="FFC000"/>
          </a:solidFill>
        </p:spPr>
        <p:txBody>
          <a:bodyPr vert="vert270" wrap="square" rtlCol="0">
            <a:spAutoFit/>
          </a:bodyPr>
          <a:lstStyle/>
          <a:p>
            <a:r>
              <a:rPr lang="es-ES" sz="2200" b="1" dirty="0"/>
              <a:t>Ejemplos reales </a:t>
            </a:r>
            <a:r>
              <a:rPr lang="es-ES" sz="2200" dirty="0"/>
              <a:t>Hipotecas Inversas solicitadas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BBC931-DA9C-CB26-243B-CE921CB97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90533"/>
              </p:ext>
            </p:extLst>
          </p:nvPr>
        </p:nvGraphicFramePr>
        <p:xfrm>
          <a:off x="578223" y="1123078"/>
          <a:ext cx="11040038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294">
                  <a:extLst>
                    <a:ext uri="{9D8B030D-6E8A-4147-A177-3AD203B41FA5}">
                      <a16:colId xmlns:a16="http://schemas.microsoft.com/office/drawing/2014/main" val="2191355387"/>
                    </a:ext>
                  </a:extLst>
                </a:gridCol>
                <a:gridCol w="1156447">
                  <a:extLst>
                    <a:ext uri="{9D8B030D-6E8A-4147-A177-3AD203B41FA5}">
                      <a16:colId xmlns:a16="http://schemas.microsoft.com/office/drawing/2014/main" val="2388695441"/>
                    </a:ext>
                  </a:extLst>
                </a:gridCol>
                <a:gridCol w="1021977">
                  <a:extLst>
                    <a:ext uri="{9D8B030D-6E8A-4147-A177-3AD203B41FA5}">
                      <a16:colId xmlns:a16="http://schemas.microsoft.com/office/drawing/2014/main" val="2245304370"/>
                    </a:ext>
                  </a:extLst>
                </a:gridCol>
                <a:gridCol w="2003612">
                  <a:extLst>
                    <a:ext uri="{9D8B030D-6E8A-4147-A177-3AD203B41FA5}">
                      <a16:colId xmlns:a16="http://schemas.microsoft.com/office/drawing/2014/main" val="1387746146"/>
                    </a:ext>
                  </a:extLst>
                </a:gridCol>
                <a:gridCol w="2622176">
                  <a:extLst>
                    <a:ext uri="{9D8B030D-6E8A-4147-A177-3AD203B41FA5}">
                      <a16:colId xmlns:a16="http://schemas.microsoft.com/office/drawing/2014/main" val="2354545986"/>
                    </a:ext>
                  </a:extLst>
                </a:gridCol>
                <a:gridCol w="2151532">
                  <a:extLst>
                    <a:ext uri="{9D8B030D-6E8A-4147-A177-3AD203B41FA5}">
                      <a16:colId xmlns:a16="http://schemas.microsoft.com/office/drawing/2014/main" val="1118730213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Mujer soltera de 65 años, vivienda en Madrid tasada en 140.000 €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655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i="1" dirty="0"/>
                        <a:t>Capital anticipado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Interés 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Renta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/>
                        <a:t>Plazo máximo a abonar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 dirty="0"/>
                        <a:t>Deuda generada en:</a:t>
                      </a:r>
                    </a:p>
                    <a:p>
                      <a:pPr algn="ctr"/>
                      <a:r>
                        <a:rPr lang="es-ES" i="1" dirty="0"/>
                        <a:t>‘x’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 dirty="0"/>
                        <a:t>Capital recibido en: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69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10.470€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/>
                        <a:t>6%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53€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/>
                        <a:t>34 años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20 años:   </a:t>
                      </a:r>
                      <a:r>
                        <a:rPr lang="es-ES" b="1" dirty="0"/>
                        <a:t>59.321€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23.190€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1.470€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6%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106€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33 años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33 años: </a:t>
                      </a:r>
                      <a:r>
                        <a:rPr lang="es-ES" b="1" dirty="0"/>
                        <a:t>142.132€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43.446€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806808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Varón soltero 75 años, vivienda en Jávea tasada en 200.000€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200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24.850€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/>
                        <a:t>6%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88€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/>
                        <a:t>26 años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15 años:   </a:t>
                      </a:r>
                      <a:r>
                        <a:rPr lang="es-ES" b="1" dirty="0"/>
                        <a:t>86.576€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40.690€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5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0€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6%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261€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25 años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25 años: </a:t>
                      </a:r>
                      <a:r>
                        <a:rPr lang="es-ES" b="1" dirty="0"/>
                        <a:t>182.036€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78.300€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77697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Hombre de 70 años, soltero con una vivienda tasada en 450.000 € ubicada en Madrid</a:t>
                      </a:r>
                      <a:endParaRPr lang="es-E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513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b="1" baseline="30000" dirty="0"/>
                        <a:t>(*)</a:t>
                      </a:r>
                      <a:r>
                        <a:rPr lang="es-ES" b="1" dirty="0"/>
                        <a:t>135.540€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6%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--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15 años: </a:t>
                      </a:r>
                      <a:r>
                        <a:rPr lang="es-ES" b="1" dirty="0"/>
                        <a:t>332.627€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135.540€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23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67.770€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6%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286€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Vitalicia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20 años: </a:t>
                      </a:r>
                      <a:r>
                        <a:rPr lang="es-ES" b="1" dirty="0"/>
                        <a:t>356.476€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136.410€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5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0€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6%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459€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29 años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29 años: </a:t>
                      </a:r>
                      <a:r>
                        <a:rPr lang="es-ES" b="1" dirty="0"/>
                        <a:t>428.953€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159.732€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021947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Matrimonio de 75 años con una vivienda en Barcelona tasada en 200.000 euros</a:t>
                      </a:r>
                      <a:endParaRPr lang="es-E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8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11.400€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6%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213€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25 años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15 años:   </a:t>
                      </a:r>
                      <a:r>
                        <a:rPr lang="es-ES" b="1" dirty="0"/>
                        <a:t>89.921€</a:t>
                      </a:r>
                      <a:r>
                        <a:rPr lang="es-ES" dirty="0"/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49.740€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68607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91C5D53-9549-71D8-FA50-BC022C9ED75C}"/>
              </a:ext>
            </a:extLst>
          </p:cNvPr>
          <p:cNvSpPr txBox="1"/>
          <p:nvPr/>
        </p:nvSpPr>
        <p:spPr>
          <a:xfrm>
            <a:off x="11600351" y="1719707"/>
            <a:ext cx="461665" cy="38969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i="1" dirty="0"/>
              <a:t>Fuente: Web OCU y reelaboración propia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860105-0E62-FA2E-E75E-9053C53B1779}"/>
              </a:ext>
            </a:extLst>
          </p:cNvPr>
          <p:cNvSpPr txBox="1"/>
          <p:nvPr/>
        </p:nvSpPr>
        <p:spPr>
          <a:xfrm>
            <a:off x="1143000" y="6320118"/>
            <a:ext cx="954504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baseline="30000" dirty="0"/>
              <a:t>(*)</a:t>
            </a:r>
            <a:r>
              <a:rPr lang="es-ES" b="1" dirty="0"/>
              <a:t>Préstamo Hipotecario ‘normal’ de 135.540€ a 15 años al 6% genera una deuda total de 212.076€</a:t>
            </a:r>
          </a:p>
        </p:txBody>
      </p:sp>
    </p:spTree>
    <p:extLst>
      <p:ext uri="{BB962C8B-B14F-4D97-AF65-F5344CB8AC3E}">
        <p14:creationId xmlns:p14="http://schemas.microsoft.com/office/powerpoint/2010/main" val="1623881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1345</Words>
  <Application>Microsoft Macintosh PowerPoint</Application>
  <PresentationFormat>Panorámica</PresentationFormat>
  <Paragraphs>119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Ildefonso Suárez</dc:creator>
  <cp:keywords/>
  <dc:description/>
  <cp:lastModifiedBy>Ildefonso Suárez</cp:lastModifiedBy>
  <cp:revision>16</cp:revision>
  <cp:lastPrinted>2023-11-14T20:07:07Z</cp:lastPrinted>
  <dcterms:created xsi:type="dcterms:W3CDTF">2023-11-09T12:48:05Z</dcterms:created>
  <dcterms:modified xsi:type="dcterms:W3CDTF">2023-11-16T20:44:24Z</dcterms:modified>
  <cp:category/>
</cp:coreProperties>
</file>