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notesMasterIdLst>
    <p:notesMasterId r:id="rId19"/>
  </p:notesMasterIdLst>
  <p:sldIdLst>
    <p:sldId id="256" r:id="rId3"/>
    <p:sldId id="269" r:id="rId4"/>
    <p:sldId id="267" r:id="rId5"/>
    <p:sldId id="270" r:id="rId6"/>
    <p:sldId id="279" r:id="rId7"/>
    <p:sldId id="278" r:id="rId8"/>
    <p:sldId id="280" r:id="rId9"/>
    <p:sldId id="281" r:id="rId10"/>
    <p:sldId id="282" r:id="rId11"/>
    <p:sldId id="275" r:id="rId12"/>
    <p:sldId id="283" r:id="rId13"/>
    <p:sldId id="257" r:id="rId14"/>
    <p:sldId id="264" r:id="rId15"/>
    <p:sldId id="261" r:id="rId16"/>
    <p:sldId id="263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bier PD" initials="XP" lastIdx="30" clrIdx="0">
    <p:extLst>
      <p:ext uri="{19B8F6BF-5375-455C-9EA6-DF929625EA0E}">
        <p15:presenceInfo xmlns:p15="http://schemas.microsoft.com/office/powerpoint/2012/main" userId="Xabier P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5F3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1800" b="0">
                <a:solidFill>
                  <a:schemeClr val="tx1"/>
                </a:solidFill>
              </a:rPr>
              <a:t>Concentración de las aportaciones,</a:t>
            </a:r>
            <a:r>
              <a:rPr lang="pt-PT" sz="1800" b="0" baseline="0">
                <a:solidFill>
                  <a:schemeClr val="tx1"/>
                </a:solidFill>
              </a:rPr>
              <a:t> planes de empresa</a:t>
            </a:r>
            <a:endParaRPr lang="pt-PT" sz="1800" b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'EE 2020'!$M$10</c:f>
              <c:strCache>
                <c:ptCount val="1"/>
                <c:pt idx="0">
                  <c:v>% Partícipes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'EE 2020'!$L$11:$L$14</c:f>
              <c:strCache>
                <c:ptCount val="4"/>
                <c:pt idx="0">
                  <c:v>0 €</c:v>
                </c:pt>
                <c:pt idx="1">
                  <c:v> Hasta 900€ </c:v>
                </c:pt>
                <c:pt idx="2">
                  <c:v> De 901€ a 3000€ </c:v>
                </c:pt>
                <c:pt idx="3">
                  <c:v> Más de 3000€ </c:v>
                </c:pt>
              </c:strCache>
            </c:strRef>
          </c:cat>
          <c:val>
            <c:numRef>
              <c:f>'EE 2020'!$M$11:$M$14</c:f>
              <c:numCache>
                <c:formatCode>0%</c:formatCode>
                <c:ptCount val="4"/>
                <c:pt idx="0">
                  <c:v>0.65453784966019324</c:v>
                </c:pt>
                <c:pt idx="1">
                  <c:v>0.18152129879740439</c:v>
                </c:pt>
                <c:pt idx="2">
                  <c:v>9.9079467638532009E-2</c:v>
                </c:pt>
                <c:pt idx="3">
                  <c:v>6.4861383903870348E-2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BE-41B1-8E4B-663C6BD46589}"/>
            </c:ext>
          </c:extLst>
        </c:ser>
        <c:ser>
          <c:idx val="1"/>
          <c:order val="1"/>
          <c:tx>
            <c:strRef>
              <c:f>'EE 2020'!$N$10</c:f>
              <c:strCache>
                <c:ptCount val="1"/>
                <c:pt idx="0">
                  <c:v>% Aportaciones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'EE 2020'!$L$11:$L$14</c:f>
              <c:strCache>
                <c:ptCount val="4"/>
                <c:pt idx="0">
                  <c:v>0 €</c:v>
                </c:pt>
                <c:pt idx="1">
                  <c:v> Hasta 900€ </c:v>
                </c:pt>
                <c:pt idx="2">
                  <c:v> De 901€ a 3000€ </c:v>
                </c:pt>
                <c:pt idx="3">
                  <c:v> Más de 3000€ </c:v>
                </c:pt>
              </c:strCache>
            </c:strRef>
          </c:cat>
          <c:val>
            <c:numRef>
              <c:f>'EE 2020'!$N$11:$N$14</c:f>
              <c:numCache>
                <c:formatCode>0%</c:formatCode>
                <c:ptCount val="4"/>
                <c:pt idx="0">
                  <c:v>0</c:v>
                </c:pt>
                <c:pt idx="1">
                  <c:v>0.11295337998310577</c:v>
                </c:pt>
                <c:pt idx="2">
                  <c:v>0.30207397904085309</c:v>
                </c:pt>
                <c:pt idx="3">
                  <c:v>0.58497264097604118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BE-41B1-8E4B-663C6BD465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32353296"/>
        <c:axId val="2032359824"/>
      </c:barChart>
      <c:catAx>
        <c:axId val="203235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32359824"/>
        <c:crosses val="autoZero"/>
        <c:auto val="1"/>
        <c:lblAlgn val="ctr"/>
        <c:lblOffset val="100"/>
        <c:noMultiLvlLbl val="0"/>
      </c:catAx>
      <c:valAx>
        <c:axId val="20323598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03235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3T10:57:09.938" idx="30">
    <p:pos x="4926" y="420"/>
    <p:text>Dirección General de Seguros y Fondos de Pensiones, Informe Estadístico de Instrumentos de Previsión Social Complementaria, 2020 y Avance 2021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42251-73ED-466E-8E5C-9274797CAE3F}" type="datetimeFigureOut">
              <a:rPr lang="es-ES" smtClean="0"/>
              <a:t>16/4/24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790B6-CDD0-43A1-B635-7729DD250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09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AA33C-C0A5-2F46-8A5C-63BA62AE8C14}" type="slidenum">
              <a:rPr lang="es-ES_tradnl" smtClean="0"/>
              <a:pPr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929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93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85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3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73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65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531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0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70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76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35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3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A8B1C23-33EA-4F52-9ABC-C1D7A4F5026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914400"/>
              <a:t>16/4/24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D9AD3AE-0369-4430-8243-62A1EAF44E3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1573" y="698739"/>
            <a:ext cx="7766936" cy="2006373"/>
          </a:xfrm>
          <a:solidFill>
            <a:schemeClr val="accent3"/>
          </a:solidFill>
        </p:spPr>
        <p:txBody>
          <a:bodyPr/>
          <a:lstStyle/>
          <a:p>
            <a:pPr algn="l"/>
            <a:r>
              <a:rPr lang="es-ES" sz="2800" b="1" dirty="0">
                <a:solidFill>
                  <a:schemeClr val="tx1"/>
                </a:solidFill>
              </a:rPr>
              <a:t>ANÁLISIS CRÍTICO DEL PLAN DE PENSIONES DE EMPLEO EN EL SECTOR DE LA CONSTRUCCIÓN (Resumen del trabajo realizado por Xabier Pérez Davila)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4909" y="3015663"/>
            <a:ext cx="7766936" cy="75408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s-ES" b="1" dirty="0">
                <a:solidFill>
                  <a:srgbClr val="FF0000"/>
                </a:solidFill>
              </a:rPr>
              <a:t>PONENCIA DE MODEPEN para el 2º Encuentro Pensionista de La Voz de las Plataformas. León, 10 y 11 de abril de 2024.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687" y="4390845"/>
            <a:ext cx="8419381" cy="63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8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7236382" cy="79802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2060"/>
                </a:solidFill>
              </a:rPr>
              <a:t>PÉRDIDA DE INGRESOS PÚBLICOS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086196"/>
            <a:ext cx="8716048" cy="5336771"/>
          </a:xfrm>
        </p:spPr>
        <p:txBody>
          <a:bodyPr>
            <a:noAutofit/>
          </a:bodyPr>
          <a:lstStyle/>
          <a:p>
            <a:r>
              <a:rPr lang="es-ES" sz="2800" dirty="0"/>
              <a:t>La pérdida total para fomentar los planes de pensiones privados de capitalización en la construcción es de </a:t>
            </a:r>
            <a:r>
              <a:rPr lang="es-ES" sz="2800" b="1" dirty="0"/>
              <a:t>90 millones a Hacienda y 40 a la Seguridad social. Total 130 millones de euros en 2024</a:t>
            </a:r>
            <a:r>
              <a:rPr lang="es-ES" sz="2800" dirty="0"/>
              <a:t>.</a:t>
            </a:r>
          </a:p>
          <a:p>
            <a:r>
              <a:rPr lang="es-ES" sz="2800" dirty="0"/>
              <a:t>Si en el futuro estos planes de pensiones se extendiesen a toda la población laboral, la aportación a los fondos sería de 5.500 millones de euros/año, y </a:t>
            </a:r>
            <a:r>
              <a:rPr lang="es-ES" sz="2800" b="1" dirty="0"/>
              <a:t>la pérdida de ingresos públicos sería superior a 1.800 millones de euros/año, 1.290 de cotizaciones sociales y 550 del impuesto de sociedades.</a:t>
            </a:r>
          </a:p>
        </p:txBody>
      </p:sp>
    </p:spTree>
    <p:extLst>
      <p:ext uri="{BB962C8B-B14F-4D97-AF65-F5344CB8AC3E}">
        <p14:creationId xmlns:p14="http://schemas.microsoft.com/office/powerpoint/2010/main" val="127363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6469" y="177339"/>
            <a:ext cx="5174826" cy="720436"/>
          </a:xfrm>
          <a:solidFill>
            <a:srgbClr val="FFFF00"/>
          </a:solidFill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VALORACIÓN POLÍTICA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rgbClr val="002060"/>
                </a:solidFill>
              </a:rPr>
              <a:t>NO MEJORA EL BIENESTAR TRAS LA JUBILACIÓN</a:t>
            </a:r>
          </a:p>
          <a:p>
            <a:r>
              <a:rPr lang="es-ES" sz="2400" b="1" dirty="0">
                <a:solidFill>
                  <a:srgbClr val="002060"/>
                </a:solidFill>
              </a:rPr>
              <a:t>NO ELEVA EL NIVEL DE VIDA DE LA SOCIEDAD ESPAÑOLA</a:t>
            </a:r>
          </a:p>
          <a:p>
            <a:r>
              <a:rPr lang="es-ES" sz="2400" b="1" dirty="0">
                <a:solidFill>
                  <a:srgbClr val="002060"/>
                </a:solidFill>
              </a:rPr>
              <a:t>CONTRADICE LA LEY 2/2023 DE MARZO QUE INTRODUCE MEDIDAS PARA AUMENTAR LOS INGRESOS EN LA TESORERÍA Y EN EL FONDO DE RESERVA (LA HUCHA DE LAS PENSIONES)</a:t>
            </a:r>
          </a:p>
        </p:txBody>
      </p:sp>
    </p:spTree>
    <p:extLst>
      <p:ext uri="{BB962C8B-B14F-4D97-AF65-F5344CB8AC3E}">
        <p14:creationId xmlns:p14="http://schemas.microsoft.com/office/powerpoint/2010/main" val="80462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57067-84B3-3F5D-DE22-5CF767FE1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58985"/>
            <a:ext cx="7928394" cy="92283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2800" b="1" dirty="0">
                <a:solidFill>
                  <a:srgbClr val="002060"/>
                </a:solidFill>
              </a:rPr>
              <a:t>FONDOS DE PENSIONES – desigualdad</a:t>
            </a:r>
            <a:br>
              <a:rPr lang="es-ES" sz="2800" b="1" dirty="0">
                <a:solidFill>
                  <a:srgbClr val="002060"/>
                </a:solidFill>
              </a:rPr>
            </a:br>
            <a:r>
              <a:rPr lang="es-ES" sz="2800" b="1" dirty="0">
                <a:solidFill>
                  <a:srgbClr val="002060"/>
                </a:solidFill>
              </a:rPr>
              <a:t>(Similares porcentajes con las EPSV del País Vasco)</a:t>
            </a: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03D057A1-AE88-4426-A035-DF59D03E8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125485"/>
              </p:ext>
            </p:extLst>
          </p:nvPr>
        </p:nvGraphicFramePr>
        <p:xfrm>
          <a:off x="500332" y="1276709"/>
          <a:ext cx="10053368" cy="5129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0608BD50-608B-3256-F9BB-F3C6973D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CD65-7A89-4D59-93A8-CBD0433ACF22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06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5410201" y="181358"/>
            <a:ext cx="3505200" cy="3247642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pPr algn="ctr">
              <a:lnSpc>
                <a:spcPts val="5400"/>
              </a:lnSpc>
              <a:spcBef>
                <a:spcPct val="0"/>
              </a:spcBef>
              <a:defRPr/>
            </a:pPr>
            <a:br>
              <a:rPr lang="es-ES_tradnl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endParaRPr lang="es-ES_tradnl" sz="3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915401" y="457200"/>
            <a:ext cx="327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000" b="1" dirty="0">
              <a:solidFill>
                <a:srgbClr val="FF0000"/>
              </a:solidFill>
            </a:endParaRPr>
          </a:p>
          <a:p>
            <a:r>
              <a:rPr lang="es-ES" sz="4000" b="1" dirty="0">
                <a:solidFill>
                  <a:srgbClr val="FF0000"/>
                </a:solidFill>
              </a:rPr>
              <a:t>FONDOS DE PENSIONES:</a:t>
            </a:r>
          </a:p>
          <a:p>
            <a:r>
              <a:rPr lang="es-ES" sz="4000" b="1" i="1" dirty="0">
                <a:solidFill>
                  <a:srgbClr val="FF0000"/>
                </a:solidFill>
              </a:rPr>
              <a:t>CONVERTIR SALARIOS EN CAPITAL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-46038"/>
            <a:ext cx="10515600" cy="92075"/>
          </a:xfrm>
        </p:spPr>
        <p:txBody>
          <a:bodyPr>
            <a:normAutofit fontScale="90000"/>
          </a:bodyPr>
          <a:lstStyle/>
          <a:p>
            <a:r>
              <a:rPr lang="es-ES" dirty="0"/>
              <a:t>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1" y="660400"/>
            <a:ext cx="8623300" cy="55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05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B9D17-3419-25CF-CC63-EB1592CF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811723" cy="15872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ALTERNATIVA PARA NO CONVERTIR SALARIOS EN CAPITAL: CREAR UN FONDO SOBERANO PÚBLICO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F41A31B-AFD8-E959-5B39-534BABA6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4899"/>
            <a:ext cx="8596668" cy="43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800" b="1" dirty="0">
                <a:solidFill>
                  <a:srgbClr val="FF0000"/>
                </a:solidFill>
              </a:rPr>
              <a:t>FORTALECIMIENTO DE UN SISTEMA PÚBLICO DE PROTECCIÓN SOCIAL</a:t>
            </a:r>
          </a:p>
          <a:p>
            <a:pPr marL="0" indent="0">
              <a:buNone/>
            </a:pPr>
            <a:endParaRPr lang="pt-PT" sz="2400" b="1" dirty="0"/>
          </a:p>
          <a:p>
            <a:pPr marL="0" indent="0">
              <a:buNone/>
            </a:pPr>
            <a:r>
              <a:rPr lang="pt-PT" sz="2800" b="1" dirty="0">
                <a:solidFill>
                  <a:schemeClr val="accent5"/>
                </a:solidFill>
              </a:rPr>
              <a:t>SISTEMA DE REPARTO Y SOLIDARIDAD ENTRE GENERACIONES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A294358-4574-54DD-6565-3A53CFDB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CD65-7A89-4D59-93A8-CBD0433ACF22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972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B9D17-3419-25CF-CC63-EB1592CF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770" y="0"/>
            <a:ext cx="5003321" cy="66423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HAY ALTERNATIVA</a:t>
            </a:r>
            <a:br>
              <a:rPr lang="es-ES" b="1" dirty="0">
                <a:solidFill>
                  <a:schemeClr val="tx1"/>
                </a:solidFill>
              </a:rPr>
            </a:b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F41A31B-AFD8-E959-5B39-534BABA6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06" y="664235"/>
            <a:ext cx="9152626" cy="5667554"/>
          </a:xfrm>
        </p:spPr>
        <p:txBody>
          <a:bodyPr>
            <a:normAutofit lnSpcReduction="10000"/>
          </a:bodyPr>
          <a:lstStyle/>
          <a:p>
            <a:r>
              <a:rPr lang="es-ES" sz="2800" b="1" dirty="0"/>
              <a:t>Fondo de pensiones de promoción pública y propiedad pública</a:t>
            </a:r>
          </a:p>
          <a:p>
            <a:pPr lvl="1"/>
            <a:r>
              <a:rPr lang="es-ES" sz="2800" b="1" dirty="0"/>
              <a:t>P. ej. Para financiar la transición energética</a:t>
            </a:r>
          </a:p>
          <a:p>
            <a:r>
              <a:rPr lang="es-ES" sz="2800" b="1" dirty="0"/>
              <a:t>Creación de empresas públicas de energía</a:t>
            </a:r>
          </a:p>
          <a:p>
            <a:r>
              <a:rPr lang="es-ES" sz="2800" b="1" dirty="0"/>
              <a:t>Servicios público de ayuda a la autonomía y atención a la dependencia</a:t>
            </a:r>
          </a:p>
          <a:p>
            <a:r>
              <a:rPr lang="es-ES" sz="2800" b="1" dirty="0"/>
              <a:t>Recuperar banca pública (euro invertido → euro propiedad)</a:t>
            </a:r>
          </a:p>
          <a:p>
            <a:r>
              <a:rPr lang="es-ES" sz="2800" b="1" dirty="0"/>
              <a:t>Creación parque público vivienda para alquiler</a:t>
            </a:r>
          </a:p>
          <a:p>
            <a:r>
              <a:rPr lang="es-ES" dirty="0"/>
              <a:t>…</a:t>
            </a:r>
          </a:p>
          <a:p>
            <a:endParaRPr lang="es-ES" dirty="0"/>
          </a:p>
          <a:p>
            <a:pPr marL="0" indent="0" algn="ctr">
              <a:buNone/>
            </a:pPr>
            <a:r>
              <a:rPr lang="es-ES" i="1" dirty="0"/>
              <a:t>Saber, creer y ganar la batalla de las ideas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E7D7442-AEE7-F94E-3312-A9B53A01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CD65-7A89-4D59-93A8-CBD0433ACF22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232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B9D17-3419-25CF-CC63-EB1592CF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634" y="609600"/>
            <a:ext cx="5529532" cy="6584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EN OTRA DIRECCIÓN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F41A31B-AFD8-E959-5B39-534BABA68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b="1" dirty="0"/>
              <a:t>La ley Escrivá debe ser derogada</a:t>
            </a:r>
          </a:p>
          <a:p>
            <a:endParaRPr lang="es-ES" sz="3600" b="1" dirty="0"/>
          </a:p>
          <a:p>
            <a:pPr marL="0" indent="0">
              <a:buNone/>
            </a:pPr>
            <a:endParaRPr lang="es-ES" sz="3600" b="1" dirty="0"/>
          </a:p>
          <a:p>
            <a:r>
              <a:rPr lang="es-ES" sz="3600" b="1" dirty="0"/>
              <a:t>Debemos construir otra política económica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2AFECD9-FDFA-90A1-7263-75508115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CD65-7A89-4D59-93A8-CBD0433ACF22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067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1183" y="117895"/>
            <a:ext cx="6521488" cy="753687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LA LEY Y SUS CONSECUENCIAS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5513" y="974785"/>
            <a:ext cx="8808489" cy="5066578"/>
          </a:xfrm>
        </p:spPr>
        <p:txBody>
          <a:bodyPr>
            <a:normAutofit/>
          </a:bodyPr>
          <a:lstStyle/>
          <a:p>
            <a:r>
              <a:rPr lang="es-ES_tradnl" sz="3000" b="1" dirty="0"/>
              <a:t>LA LEY DE REGULACIÓN PARA EL IMPULSO DE LOS PLANES DE PENSIONES DE EMPLEO</a:t>
            </a:r>
            <a:r>
              <a:rPr lang="es-ES_tradnl" sz="3000" dirty="0"/>
              <a:t> </a:t>
            </a:r>
            <a:r>
              <a:rPr lang="es-ES_tradnl" sz="3000" b="1" dirty="0"/>
              <a:t>bonificaciones de cotizaciones a la Seguridad Social, y desgravaciones y exenciones a la Hacienda Pública</a:t>
            </a:r>
            <a:r>
              <a:rPr lang="es-ES_tradnl" sz="3000" dirty="0"/>
              <a:t>.</a:t>
            </a:r>
          </a:p>
          <a:p>
            <a:r>
              <a:rPr lang="es-ES_tradnl" sz="3000" b="1" dirty="0"/>
              <a:t>El 3 de julio de 2023, el VII Convenio colectivo estatal para el sector de la construcción (VII CCEC</a:t>
            </a:r>
            <a:r>
              <a:rPr lang="es-ES_tradnl" sz="3000" dirty="0"/>
              <a:t>). Partícipes 1 millón 300 mil trabajadoras y trabajadores. </a:t>
            </a:r>
            <a:r>
              <a:rPr lang="es-ES_tradnl" sz="3000" b="1" dirty="0"/>
              <a:t>¡SERÁN OBLIGATORIOS! 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334990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" y="99950"/>
            <a:ext cx="10939272" cy="45719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s-ES" sz="2400" b="1" dirty="0"/>
              <a:t> 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030714"/>
            <a:ext cx="12298680" cy="5570235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	           </a:t>
            </a:r>
            <a:r>
              <a:rPr lang="es-ES" b="1" dirty="0"/>
              <a:t>MACROFONDO DE IMPULSO PÚBLICO Y GESTIÓN PRIVADA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258359" y="1145976"/>
            <a:ext cx="866464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1200" dirty="0">
                <a:solidFill>
                  <a:prstClr val="black"/>
                </a:solidFill>
              </a:rPr>
              <a:t>METAL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161032" y="1163147"/>
            <a:ext cx="969264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1200" dirty="0">
                <a:solidFill>
                  <a:prstClr val="black"/>
                </a:solidFill>
              </a:rPr>
              <a:t>HOSTELERÍA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293283" y="1145976"/>
            <a:ext cx="1517904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1200" dirty="0">
                <a:solidFill>
                  <a:prstClr val="black"/>
                </a:solidFill>
              </a:rPr>
              <a:t>TELECOMUNICACIÓN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929745" y="1125599"/>
            <a:ext cx="1257370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1200" dirty="0">
                <a:solidFill>
                  <a:prstClr val="black"/>
                </a:solidFill>
              </a:rPr>
              <a:t>CONSTRUCCIÓN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749103" y="1133603"/>
            <a:ext cx="1261872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1200" dirty="0">
                <a:solidFill>
                  <a:prstClr val="black"/>
                </a:solidFill>
              </a:rPr>
              <a:t>AUTÓNOMOS/AS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970264" y="1116013"/>
            <a:ext cx="1682496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1200" dirty="0">
                <a:solidFill>
                  <a:prstClr val="black"/>
                </a:solidFill>
              </a:rPr>
              <a:t>PEQUEÑ. Y MED. EMPR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258998" y="1125600"/>
            <a:ext cx="1453896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1200" dirty="0">
                <a:solidFill>
                  <a:prstClr val="black"/>
                </a:solidFill>
              </a:rPr>
              <a:t>GRANDES AD. PÚBLI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643616" y="1136529"/>
            <a:ext cx="1548384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1200" dirty="0">
                <a:solidFill>
                  <a:prstClr val="black"/>
                </a:solidFill>
              </a:rPr>
              <a:t>PEQ.ADM.PÚBLICAS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149649" y="2670128"/>
            <a:ext cx="1623711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2000" dirty="0">
                <a:solidFill>
                  <a:prstClr val="black"/>
                </a:solidFill>
              </a:rPr>
              <a:t> </a:t>
            </a:r>
            <a:r>
              <a:rPr lang="es-ES" sz="2000" b="1" dirty="0">
                <a:solidFill>
                  <a:prstClr val="black"/>
                </a:solidFill>
              </a:rPr>
              <a:t>SANTANDER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77236" y="2661315"/>
            <a:ext cx="1329150" cy="4001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2000" b="1" dirty="0">
                <a:solidFill>
                  <a:prstClr val="black"/>
                </a:solidFill>
              </a:rPr>
              <a:t>BBVA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9707600" y="2715581"/>
            <a:ext cx="1042386" cy="40011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2000" b="1" dirty="0">
                <a:solidFill>
                  <a:prstClr val="black"/>
                </a:solidFill>
              </a:rPr>
              <a:t>CASER</a:t>
            </a:r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425196" y="1481328"/>
            <a:ext cx="772668" cy="107899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1691640" y="1481328"/>
            <a:ext cx="18288" cy="10149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2832354" y="1409120"/>
            <a:ext cx="826635" cy="114066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4081204" y="1510041"/>
            <a:ext cx="80705" cy="107050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5244083" y="1598185"/>
            <a:ext cx="672085" cy="104099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>
            <a:off x="6468838" y="1561928"/>
            <a:ext cx="167421" cy="108546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8101584" y="1572768"/>
            <a:ext cx="100584" cy="1101521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9674352" y="1481328"/>
            <a:ext cx="320040" cy="107899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 flipH="1">
            <a:off x="10497312" y="1572768"/>
            <a:ext cx="868680" cy="923544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V="1">
            <a:off x="2868090" y="3016934"/>
            <a:ext cx="595995" cy="3557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>
            <a:off x="9058376" y="2926396"/>
            <a:ext cx="594360" cy="1088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1197864" y="4429471"/>
            <a:ext cx="853132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3200" b="1" dirty="0">
                <a:solidFill>
                  <a:prstClr val="black"/>
                </a:solidFill>
              </a:rPr>
              <a:t>INVERSIONES BURSÁTILES Y EN DEUDA PÚBLICA</a:t>
            </a:r>
          </a:p>
        </p:txBody>
      </p:sp>
      <p:cxnSp>
        <p:nvCxnSpPr>
          <p:cNvPr id="43" name="Conector recto de flecha 42"/>
          <p:cNvCxnSpPr/>
          <p:nvPr/>
        </p:nvCxnSpPr>
        <p:spPr>
          <a:xfrm>
            <a:off x="1956816" y="3518427"/>
            <a:ext cx="2020824" cy="7788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5440680" y="3334437"/>
            <a:ext cx="0" cy="9627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 flipH="1">
            <a:off x="7827264" y="3730752"/>
            <a:ext cx="1472184" cy="5664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0" y="5600783"/>
            <a:ext cx="148132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s-ES" dirty="0">
                <a:solidFill>
                  <a:prstClr val="black"/>
                </a:solidFill>
              </a:rPr>
              <a:t>ARMAMENTO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588008" y="5600783"/>
            <a:ext cx="114604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s-ES" dirty="0">
                <a:solidFill>
                  <a:prstClr val="black"/>
                </a:solidFill>
              </a:rPr>
              <a:t>SEGUROS MÉDICOS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2816352" y="5623726"/>
            <a:ext cx="1437894" cy="369332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s-ES" dirty="0">
                <a:solidFill>
                  <a:prstClr val="black"/>
                </a:solidFill>
              </a:rPr>
              <a:t>RESIDENCIAS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336542" y="5623726"/>
            <a:ext cx="756666" cy="369332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s-ES" dirty="0">
                <a:solidFill>
                  <a:prstClr val="black"/>
                </a:solidFill>
              </a:rPr>
              <a:t>PISOS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212080" y="5600783"/>
            <a:ext cx="1636776" cy="369332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s-ES" dirty="0">
                <a:solidFill>
                  <a:prstClr val="black"/>
                </a:solidFill>
              </a:rPr>
              <a:t>ALIMENTACIÓN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6949440" y="5600783"/>
            <a:ext cx="103327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s-ES" dirty="0">
                <a:solidFill>
                  <a:prstClr val="black"/>
                </a:solidFill>
              </a:rPr>
              <a:t>ENERGÍA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8019288" y="5614748"/>
            <a:ext cx="12344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s-ES" dirty="0">
                <a:solidFill>
                  <a:prstClr val="black"/>
                </a:solidFill>
              </a:rPr>
              <a:t>TELEFONÍA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448800" y="5600783"/>
            <a:ext cx="191719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s-ES" dirty="0">
                <a:solidFill>
                  <a:prstClr val="black"/>
                </a:solidFill>
              </a:rPr>
              <a:t>MEDIOS DE COMUNICACIÓN</a:t>
            </a:r>
          </a:p>
        </p:txBody>
      </p:sp>
      <p:sp>
        <p:nvSpPr>
          <p:cNvPr id="29" name="Flecha abajo 28"/>
          <p:cNvSpPr/>
          <p:nvPr/>
        </p:nvSpPr>
        <p:spPr>
          <a:xfrm>
            <a:off x="5212080" y="4992624"/>
            <a:ext cx="45719" cy="283464"/>
          </a:xfrm>
          <a:prstGeom prst="down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s-ES">
              <a:solidFill>
                <a:prstClr val="white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422910" y="1768796"/>
            <a:ext cx="11284996" cy="22721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s-ES">
              <a:solidFill>
                <a:prstClr val="white"/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5732215" y="2786057"/>
            <a:ext cx="1391072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2000" b="1" dirty="0">
                <a:solidFill>
                  <a:prstClr val="black"/>
                </a:solidFill>
              </a:rPr>
              <a:t>VIDACAIXA </a:t>
            </a:r>
            <a:r>
              <a:rPr lang="es-ES" dirty="0">
                <a:solidFill>
                  <a:prstClr val="black"/>
                </a:solidFill>
              </a:rPr>
              <a:t> </a:t>
            </a:r>
          </a:p>
        </p:txBody>
      </p:sp>
      <p:cxnSp>
        <p:nvCxnSpPr>
          <p:cNvPr id="48" name="Conector recto de flecha 47"/>
          <p:cNvCxnSpPr/>
          <p:nvPr/>
        </p:nvCxnSpPr>
        <p:spPr>
          <a:xfrm>
            <a:off x="5001679" y="2970723"/>
            <a:ext cx="658568" cy="239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uadroTexto 53"/>
          <p:cNvSpPr txBox="1"/>
          <p:nvPr/>
        </p:nvSpPr>
        <p:spPr>
          <a:xfrm>
            <a:off x="7749103" y="2775120"/>
            <a:ext cx="1207417" cy="40011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2000" b="1" dirty="0">
                <a:solidFill>
                  <a:prstClr val="black"/>
                </a:solidFill>
              </a:rPr>
              <a:t>IBERCAJA</a:t>
            </a:r>
          </a:p>
        </p:txBody>
      </p:sp>
      <p:cxnSp>
        <p:nvCxnSpPr>
          <p:cNvPr id="58" name="Conector recto de flecha 57"/>
          <p:cNvCxnSpPr/>
          <p:nvPr/>
        </p:nvCxnSpPr>
        <p:spPr>
          <a:xfrm flipV="1">
            <a:off x="7185804" y="2959786"/>
            <a:ext cx="458580" cy="10937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/>
          <p:cNvSpPr txBox="1"/>
          <p:nvPr/>
        </p:nvSpPr>
        <p:spPr>
          <a:xfrm>
            <a:off x="293009" y="154536"/>
            <a:ext cx="11414897" cy="95410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s-ES" sz="2800" b="1" dirty="0">
                <a:solidFill>
                  <a:srgbClr val="FF0000"/>
                </a:solidFill>
              </a:rPr>
              <a:t>CONVENIOS COLECTIVOS SECTORIALES, ASOCIACIONES DE AUTÓNOMOS Y PROFESIONALES, ADMINISTRACIONES PÚBLICAS, COOPERATIVAS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7422" y="1133169"/>
            <a:ext cx="1140714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/>
              <a:t>ENERGÉTICO</a:t>
            </a:r>
          </a:p>
        </p:txBody>
      </p:sp>
    </p:spTree>
    <p:extLst>
      <p:ext uri="{BB962C8B-B14F-4D97-AF65-F5344CB8AC3E}">
        <p14:creationId xmlns:p14="http://schemas.microsoft.com/office/powerpoint/2010/main" val="180351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-1"/>
            <a:ext cx="8596668" cy="2942706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¿QUIÉN GANA Y QUIEN PIERDE CON LOS PLANES PRIVADOS DE PENSIONES DE EMPLEO? Cálculos realizados en el salario previsto para el nivel XII, equivalente a peón o personal de limpieza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568632"/>
            <a:ext cx="9048558" cy="3291840"/>
          </a:xfrm>
        </p:spPr>
        <p:txBody>
          <a:bodyPr>
            <a:normAutofit fontScale="55000" lnSpcReduction="20000"/>
          </a:bodyPr>
          <a:lstStyle/>
          <a:p>
            <a:r>
              <a:rPr lang="es-ES" sz="4600" b="1" dirty="0"/>
              <a:t>Subida salarial 4%</a:t>
            </a:r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r>
              <a:rPr lang="es-ES" sz="4600" b="1" dirty="0"/>
              <a:t>3% a la nómina         </a:t>
            </a:r>
            <a:r>
              <a:rPr lang="es-ES" sz="5100" b="1" dirty="0"/>
              <a:t>1% Aportación 																empresarial a             													los planes de pensiones 												de                															empleo 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1938278" y="2942705"/>
            <a:ext cx="761791" cy="10790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191773" y="2991876"/>
            <a:ext cx="1215264" cy="9398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9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tx1"/>
                </a:solidFill>
              </a:rPr>
              <a:t>IMPACTO DEL PLAN EN EL SALARIO Y BASE DE COTIZACIÓN DE TRABAJADORES Y TRABAJADORAS (Para salario nivel XII)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/>
              <a:t>CON PLAN DE PENSIONES EL TRABAJADOR COBRARÁ 560 EUROS MENOS.</a:t>
            </a:r>
          </a:p>
          <a:p>
            <a:r>
              <a:rPr lang="es-ES" sz="2800" b="1" dirty="0"/>
              <a:t>SU BASE DE COTIZACIÓN BAJARÁ 363 EUROS</a:t>
            </a:r>
          </a:p>
        </p:txBody>
      </p:sp>
    </p:spTree>
    <p:extLst>
      <p:ext uri="{BB962C8B-B14F-4D97-AF65-F5344CB8AC3E}">
        <p14:creationId xmlns:p14="http://schemas.microsoft.com/office/powerpoint/2010/main" val="384040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229902"/>
            <a:ext cx="10084278" cy="903316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s-ES" sz="2800" b="1" dirty="0">
                <a:solidFill>
                  <a:schemeClr val="tx1"/>
                </a:solidFill>
              </a:rPr>
              <a:t>CÓMO AFECTAN LOS PLANES A LAS PENSIONES PÚBLICAS FUTURAS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16503"/>
            <a:ext cx="8799175" cy="11194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/>
              <a:t>BAJAN LOS SALARIOS AL DESCONTAR UNA PARTE DE LA SUBIDA A LOS PLANES</a:t>
            </a:r>
          </a:p>
          <a:p>
            <a:endParaRPr lang="es-ES" dirty="0"/>
          </a:p>
        </p:txBody>
      </p:sp>
      <p:sp>
        <p:nvSpPr>
          <p:cNvPr id="6" name="Flecha abajo 5"/>
          <p:cNvSpPr/>
          <p:nvPr/>
        </p:nvSpPr>
        <p:spPr>
          <a:xfrm>
            <a:off x="4405744" y="2443742"/>
            <a:ext cx="349135" cy="351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666950" y="2813258"/>
            <a:ext cx="539874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/>
              <a:t>BAJA LA BASE DE COTIZACIÓN</a:t>
            </a:r>
          </a:p>
        </p:txBody>
      </p:sp>
      <p:sp>
        <p:nvSpPr>
          <p:cNvPr id="8" name="Flecha abajo 7"/>
          <p:cNvSpPr/>
          <p:nvPr/>
        </p:nvSpPr>
        <p:spPr>
          <a:xfrm>
            <a:off x="4405744" y="3395750"/>
            <a:ext cx="395356" cy="373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1845824" y="3759307"/>
            <a:ext cx="615535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/>
              <a:t>BAJAN LAS COTIZACIONES SOCIALES </a:t>
            </a:r>
          </a:p>
        </p:txBody>
      </p:sp>
      <p:sp>
        <p:nvSpPr>
          <p:cNvPr id="10" name="Flecha abajo 9"/>
          <p:cNvSpPr/>
          <p:nvPr/>
        </p:nvSpPr>
        <p:spPr>
          <a:xfrm>
            <a:off x="4422370" y="4307294"/>
            <a:ext cx="332509" cy="338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836762" y="4921407"/>
            <a:ext cx="842800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/>
              <a:t>BAJARÁN LAS PENSIONES PÚBLICAS DEL FUTURO</a:t>
            </a:r>
          </a:p>
        </p:txBody>
      </p:sp>
    </p:spTree>
    <p:extLst>
      <p:ext uri="{BB962C8B-B14F-4D97-AF65-F5344CB8AC3E}">
        <p14:creationId xmlns:p14="http://schemas.microsoft.com/office/powerpoint/2010/main" val="54739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944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tx1"/>
                </a:solidFill>
              </a:rPr>
              <a:t>EL AHORRO QUE EL PLAN SUPONE PARA LAS EMPRESAS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9840"/>
          </a:xfrm>
        </p:spPr>
        <p:txBody>
          <a:bodyPr>
            <a:noAutofit/>
          </a:bodyPr>
          <a:lstStyle/>
          <a:p>
            <a:r>
              <a:rPr lang="es-ES" sz="2800" b="1" dirty="0"/>
              <a:t>RETRIBUCIÓN BRUTA MENOR + COTIZACIÓN EMPRESA MÁS BAJA + REDUCCIÓN DE COTIZACIÓN SOCIAL POR LEY + DEDUCCIÓN FISCAL IMPUESTO DE SOCIEDADES POR LEY = 572 EUROS DE AHORRO</a:t>
            </a:r>
          </a:p>
          <a:p>
            <a:r>
              <a:rPr lang="es-ES" sz="2800" b="1" dirty="0"/>
              <a:t>APORTACIÓN EMPRESA AL PLAN PRIVADO DE PENSIÓN: 220 EUROS</a:t>
            </a:r>
          </a:p>
          <a:p>
            <a:r>
              <a:rPr lang="es-ES" sz="2800" b="1" dirty="0"/>
              <a:t>AHORRO EFECTIVO POR APORTACIÓN AL PLAN DE PENSIONES: 352 EUROS</a:t>
            </a:r>
          </a:p>
        </p:txBody>
      </p:sp>
    </p:spTree>
    <p:extLst>
      <p:ext uri="{BB962C8B-B14F-4D97-AF65-F5344CB8AC3E}">
        <p14:creationId xmlns:p14="http://schemas.microsoft.com/office/powerpoint/2010/main" val="230595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schemeClr val="tx1"/>
                </a:solidFill>
              </a:rPr>
              <a:t>EL DESVÍO DE INGRESOS PÚBLICOS A LA EMPRESA FINANCIERA GESTORA DEL PLAN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79418"/>
            <a:ext cx="8596668" cy="4954385"/>
          </a:xfrm>
        </p:spPr>
        <p:txBody>
          <a:bodyPr>
            <a:noAutofit/>
          </a:bodyPr>
          <a:lstStyle/>
          <a:p>
            <a:r>
              <a:rPr lang="es-ES" sz="2400" dirty="0"/>
              <a:t>SI TODA LA APORTACIÓN EMPRESARIAL AL PLAN DE PENSIONES SE CONVIRTIESE EN SALARIO, LA COTIZACIÓN SOCIAL AUMENTARÍA EN 210 EUROS.</a:t>
            </a:r>
          </a:p>
          <a:p>
            <a:r>
              <a:rPr lang="es-ES" sz="2400" dirty="0"/>
              <a:t>10% DE DESGRAVACIÓN EMRESARIAL POR LO APORTADO AL PLAN DE PENSIONES EN EL IMPUESTO DE SOCIEDADES.</a:t>
            </a:r>
          </a:p>
          <a:p>
            <a:r>
              <a:rPr lang="es-ES" sz="2400" dirty="0"/>
              <a:t>DESGRAVACIÓN IRPF DEL TRABAJADOR/A DE LOS 220 EUROS DE LA APORTACIÓN EMPRESARIAL SUMADOS A LA APORTACIÓN PERSONAL. PERO AL RESCATE DEBE PAGAR IRPF.</a:t>
            </a:r>
          </a:p>
          <a:p>
            <a:r>
              <a:rPr lang="es-ES" sz="2400" dirty="0"/>
              <a:t>LA ADQUISICIÓN DE ACTIVOS FINANCIEROS POR LA GESTORA, ESTARÁ EXENTA DEL IMPUESTO DE TRANSACCIONES FINANCIERAS</a:t>
            </a:r>
          </a:p>
        </p:txBody>
      </p:sp>
    </p:spTree>
    <p:extLst>
      <p:ext uri="{BB962C8B-B14F-4D97-AF65-F5344CB8AC3E}">
        <p14:creationId xmlns:p14="http://schemas.microsoft.com/office/powerpoint/2010/main" val="217720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43840"/>
            <a:ext cx="6421735" cy="786938"/>
          </a:xfrm>
        </p:spPr>
        <p:txBody>
          <a:bodyPr/>
          <a:lstStyle/>
          <a:p>
            <a:r>
              <a:rPr lang="es-ES" b="1" dirty="0">
                <a:solidFill>
                  <a:srgbClr val="0070C0"/>
                </a:solidFill>
              </a:rPr>
              <a:t>GANADORES</a:t>
            </a:r>
            <a:r>
              <a:rPr lang="es-ES" b="1" dirty="0">
                <a:solidFill>
                  <a:schemeClr val="tx1"/>
                </a:solidFill>
              </a:rPr>
              <a:t> Y </a:t>
            </a:r>
            <a:r>
              <a:rPr lang="es-ES" b="1" dirty="0">
                <a:solidFill>
                  <a:srgbClr val="FF0000"/>
                </a:solidFill>
              </a:rPr>
              <a:t>PERDEDORES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81149"/>
            <a:ext cx="8699422" cy="5685906"/>
          </a:xfrm>
        </p:spPr>
        <p:txBody>
          <a:bodyPr>
            <a:normAutofit/>
          </a:bodyPr>
          <a:lstStyle/>
          <a:p>
            <a:r>
              <a:rPr lang="es-ES" sz="2600" b="1" u="sng" dirty="0">
                <a:solidFill>
                  <a:srgbClr val="0070C0"/>
                </a:solidFill>
              </a:rPr>
              <a:t>EMPRESA</a:t>
            </a:r>
            <a:r>
              <a:rPr lang="es-ES" sz="2600" b="1" dirty="0">
                <a:solidFill>
                  <a:srgbClr val="0070C0"/>
                </a:solidFill>
              </a:rPr>
              <a:t>: = 572 EUROS/ EMPLEADO-A</a:t>
            </a:r>
          </a:p>
          <a:p>
            <a:r>
              <a:rPr lang="es-ES" sz="2600" b="1" u="sng" dirty="0">
                <a:solidFill>
                  <a:srgbClr val="0070C0"/>
                </a:solidFill>
              </a:rPr>
              <a:t>VIDACAIXA</a:t>
            </a:r>
            <a:r>
              <a:rPr lang="es-ES" sz="2600" b="1" dirty="0">
                <a:solidFill>
                  <a:srgbClr val="0070C0"/>
                </a:solidFill>
              </a:rPr>
              <a:t>: 384 MILLONES DE COMISIONES POR GESTIÓN</a:t>
            </a:r>
          </a:p>
          <a:p>
            <a:r>
              <a:rPr lang="es-ES" sz="2600" b="1" u="sng" dirty="0">
                <a:solidFill>
                  <a:srgbClr val="0070C0"/>
                </a:solidFill>
              </a:rPr>
              <a:t>DIRECTIVOS Y ALTOS CARGOS</a:t>
            </a:r>
            <a:r>
              <a:rPr lang="es-ES" sz="2600" b="1" dirty="0">
                <a:solidFill>
                  <a:srgbClr val="0070C0"/>
                </a:solidFill>
              </a:rPr>
              <a:t>: PENSIÓN PÚBLICA MÁXIMA + CAPITAL ACUMULADO DEL PLAN DE PENSIÓN + DEDUCCIÓN IRPF.</a:t>
            </a:r>
          </a:p>
          <a:p>
            <a:r>
              <a:rPr lang="es-ES" sz="2600" b="1" u="sng" dirty="0">
                <a:solidFill>
                  <a:srgbClr val="FF0000"/>
                </a:solidFill>
              </a:rPr>
              <a:t>ADNINISTRACIONES PÚBLICAS</a:t>
            </a:r>
            <a:r>
              <a:rPr lang="es-ES" sz="2600" b="1" dirty="0">
                <a:solidFill>
                  <a:srgbClr val="FF0000"/>
                </a:solidFill>
              </a:rPr>
              <a:t>: TESORERÍA DE LA SEGURIDAD SOCIAL Y HACIENDA. POSIBLE RESCATE DE LOS FONDOS POR EL ESTADO</a:t>
            </a:r>
          </a:p>
          <a:p>
            <a:r>
              <a:rPr lang="es-ES" sz="2600" b="1" u="sng" dirty="0">
                <a:solidFill>
                  <a:srgbClr val="FF0000"/>
                </a:solidFill>
              </a:rPr>
              <a:t>TRABAJADORES Y TRABAJADORAS</a:t>
            </a:r>
            <a:r>
              <a:rPr lang="es-ES" sz="2600" b="1" dirty="0">
                <a:solidFill>
                  <a:srgbClr val="FF0000"/>
                </a:solidFill>
              </a:rPr>
              <a:t>: REDUCCIÓN DE SALARIO, REDUCCIÓN DE LA BASE DE COTIZACIÓN, REDUCCIÓN DE PENSIONES PÚBLICAS FUTURAS</a:t>
            </a:r>
          </a:p>
        </p:txBody>
      </p:sp>
    </p:spTree>
    <p:extLst>
      <p:ext uri="{BB962C8B-B14F-4D97-AF65-F5344CB8AC3E}">
        <p14:creationId xmlns:p14="http://schemas.microsoft.com/office/powerpoint/2010/main" val="42455015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1265</TotalTime>
  <Words>897</Words>
  <Application>Microsoft Macintosh PowerPoint</Application>
  <PresentationFormat>Panorámica</PresentationFormat>
  <Paragraphs>100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Wingdings 3</vt:lpstr>
      <vt:lpstr>Faceta</vt:lpstr>
      <vt:lpstr>Tema de Office</vt:lpstr>
      <vt:lpstr>ANÁLISIS CRÍTICO DEL PLAN DE PENSIONES DE EMPLEO EN EL SECTOR DE LA CONSTRUCCIÓN (Resumen del trabajo realizado por Xabier Pérez Davila)</vt:lpstr>
      <vt:lpstr>LA LEY Y SUS CONSECUENCIAS</vt:lpstr>
      <vt:lpstr> .</vt:lpstr>
      <vt:lpstr>¿QUIÉN GANA Y QUIEN PIERDE CON LOS PLANES PRIVADOS DE PENSIONES DE EMPLEO? Cálculos realizados en el salario previsto para el nivel XII, equivalente a peón o personal de limpieza</vt:lpstr>
      <vt:lpstr>IMPACTO DEL PLAN EN EL SALARIO Y BASE DE COTIZACIÓN DE TRABAJADORES Y TRABAJADORAS (Para salario nivel XII)</vt:lpstr>
      <vt:lpstr>CÓMO AFECTAN LOS PLANES A LAS PENSIONES PÚBLICAS FUTURAS</vt:lpstr>
      <vt:lpstr>EL AHORRO QUE EL PLAN SUPONE PARA LAS EMPRESAS</vt:lpstr>
      <vt:lpstr>EL DESVÍO DE INGRESOS PÚBLICOS A LA EMPRESA FINANCIERA GESTORA DEL PLAN</vt:lpstr>
      <vt:lpstr>GANADORES Y PERDEDORES</vt:lpstr>
      <vt:lpstr>PÉRDIDA DE INGRESOS PÚBLICOS</vt:lpstr>
      <vt:lpstr>VALORACIÓN POLÍTICA</vt:lpstr>
      <vt:lpstr>FONDOS DE PENSIONES – desigualdad (Similares porcentajes con las EPSV del País Vasco)</vt:lpstr>
      <vt:lpstr>.</vt:lpstr>
      <vt:lpstr>ALTERNATIVA PARA NO CONVERTIR SALARIOS EN CAPITAL: CREAR UN FONDO SOBERANO PÚBLICO</vt:lpstr>
      <vt:lpstr>HAY ALTERNATIVA </vt:lpstr>
      <vt:lpstr>EN OTRA DIRECCIÓN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CRÍTICO DEL PLAN DE PENSIONES DE EMPLEO EN EL SECTOR DE LA CONSTRUCCIÓN (Resumen del trabajo realizado por Xabier Pérez Davila)</dc:title>
  <dc:creator>Cuenta Microsoft</dc:creator>
  <cp:lastModifiedBy>Ildefonso Suárez</cp:lastModifiedBy>
  <cp:revision>53</cp:revision>
  <dcterms:created xsi:type="dcterms:W3CDTF">2024-04-01T15:22:25Z</dcterms:created>
  <dcterms:modified xsi:type="dcterms:W3CDTF">2024-04-16T12:03:20Z</dcterms:modified>
</cp:coreProperties>
</file>